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700" r:id="rId5"/>
    <p:sldMasterId id="2147483717" r:id="rId6"/>
  </p:sldMasterIdLst>
  <p:notesMasterIdLst>
    <p:notesMasterId r:id="rId38"/>
  </p:notesMasterIdLst>
  <p:sldIdLst>
    <p:sldId id="279" r:id="rId7"/>
    <p:sldId id="366" r:id="rId8"/>
    <p:sldId id="367" r:id="rId9"/>
    <p:sldId id="323" r:id="rId10"/>
    <p:sldId id="324" r:id="rId11"/>
    <p:sldId id="281" r:id="rId12"/>
    <p:sldId id="339" r:id="rId13"/>
    <p:sldId id="327" r:id="rId14"/>
    <p:sldId id="329" r:id="rId15"/>
    <p:sldId id="340" r:id="rId16"/>
    <p:sldId id="341" r:id="rId17"/>
    <p:sldId id="345" r:id="rId18"/>
    <p:sldId id="331" r:id="rId19"/>
    <p:sldId id="368" r:id="rId20"/>
    <p:sldId id="346" r:id="rId21"/>
    <p:sldId id="347" r:id="rId22"/>
    <p:sldId id="348" r:id="rId23"/>
    <p:sldId id="350" r:id="rId24"/>
    <p:sldId id="351" r:id="rId25"/>
    <p:sldId id="352" r:id="rId26"/>
    <p:sldId id="353" r:id="rId27"/>
    <p:sldId id="369" r:id="rId28"/>
    <p:sldId id="354" r:id="rId29"/>
    <p:sldId id="355" r:id="rId30"/>
    <p:sldId id="358" r:id="rId31"/>
    <p:sldId id="362" r:id="rId32"/>
    <p:sldId id="360" r:id="rId33"/>
    <p:sldId id="361" r:id="rId34"/>
    <p:sldId id="363" r:id="rId35"/>
    <p:sldId id="364" r:id="rId36"/>
    <p:sldId id="3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  <p15:guide id="7" orient="horz" pos="3634" userDrawn="1">
          <p15:clr>
            <a:srgbClr val="A4A3A4"/>
          </p15:clr>
        </p15:guide>
        <p15:guide id="8" pos="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88"/>
    <a:srgbClr val="F08900"/>
    <a:srgbClr val="FF6900"/>
    <a:srgbClr val="1E5DF8"/>
    <a:srgbClr val="626262"/>
    <a:srgbClr val="FFFFFF"/>
    <a:srgbClr val="00BED5"/>
    <a:srgbClr val="C13D33"/>
    <a:srgbClr val="E94D36"/>
    <a:srgbClr val="BE2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86"/>
    <p:restoredTop sz="77714" autoAdjust="0"/>
  </p:normalViewPr>
  <p:slideViewPr>
    <p:cSldViewPr snapToGrid="0" snapToObjects="1">
      <p:cViewPr varScale="1">
        <p:scale>
          <a:sx n="128" d="100"/>
          <a:sy n="128" d="100"/>
        </p:scale>
        <p:origin x="2122" y="36"/>
      </p:cViewPr>
      <p:guideLst>
        <p:guide orient="horz" pos="323"/>
        <p:guide pos="325"/>
        <p:guide orient="horz" pos="3974"/>
        <p:guide pos="7355"/>
        <p:guide pos="3840"/>
        <p:guide orient="horz" pos="867"/>
        <p:guide orient="horz" pos="3634"/>
        <p:guide pos="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8FE9A4A-3203-D544-A0F2-9B4A7A1B021E}" type="datetimeFigureOut">
              <a:rPr lang="en-US" smtClean="0"/>
              <a:pPr/>
              <a:t>7/1/2021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0F3BA1D-A00F-DB41-84DA-BE26C4853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6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0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45CBC-B1AD-4495-875C-3322CA062871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341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4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3BA1D-A00F-DB41-84DA-BE26C4853B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90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3BA1D-A00F-DB41-84DA-BE26C4853B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41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9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8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0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8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 stages: provisioned, vacant, acquired and final no hostname,</a:t>
            </a:r>
            <a:r>
              <a:rPr lang="en-GB" baseline="0" dirty="0" smtClean="0"/>
              <a:t> with the latter is an error state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7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0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4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u="none" strike="noStrike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4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0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70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T Bullet Sty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1" y="1557338"/>
            <a:ext cx="5086351" cy="3800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9505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704850" indent="0" algn="l">
              <a:tabLst/>
              <a:defRPr/>
            </a:lvl1pPr>
          </a:lstStyle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105661" y="1557338"/>
            <a:ext cx="5086351" cy="3800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7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6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9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8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2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1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9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228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6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486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2787FE-8CBB-6248-9619-3941DE55C1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40" y="5802305"/>
            <a:ext cx="2111379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780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8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2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61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6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96" y="5285930"/>
            <a:ext cx="3147237" cy="16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7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33AA2-E8FC-2540-AA49-4AA124C76F2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40" y="5802305"/>
            <a:ext cx="2111379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71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41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ISScientificComputing/autoreduc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dimitar.tasev@stfc.ac.u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is.stfc.ac.uk/Pages/Let.aspx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isis.stfc.ac.uk/Pages/ISIS_Annual_review_201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8603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a-DK" dirty="0"/>
              <a:t>Manual data analysis combined with automated data reduction at ISIS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65711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Anders Markvardsen (presenter) of slides from</a:t>
            </a:r>
          </a:p>
          <a:p>
            <a:r>
              <a:rPr lang="en-GB" dirty="0" smtClean="0"/>
              <a:t>Franz Lang (intelligent customer of IDAaaS)</a:t>
            </a:r>
          </a:p>
          <a:p>
            <a:r>
              <a:rPr lang="en-GB" dirty="0" smtClean="0"/>
              <a:t>Dimitar Tasev (</a:t>
            </a:r>
            <a:r>
              <a:rPr lang="en-GB" dirty="0" err="1" smtClean="0"/>
              <a:t>Autoreduction</a:t>
            </a:r>
            <a:r>
              <a:rPr lang="en-GB" dirty="0" smtClean="0"/>
              <a:t> team lead)</a:t>
            </a:r>
          </a:p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July </a:t>
            </a:r>
            <a:r>
              <a:rPr lang="en-GB" dirty="0" smtClean="0"/>
              <a:t>2021, ESS DMSC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697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&amp; Customers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ISIS users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 scientific 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 ISIS staff, e.g. Detector Group, Software developers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available on EOSC (future)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98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instruments supported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~100 concurrent VMs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STFC cloud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258 max VMs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~20TB RAM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~4500 CPUs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~60 GPUs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permanent SCD staff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~3 SCD students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ISIS staff (Franz)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support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ticketing system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user meetings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388" y="1633206"/>
            <a:ext cx="7763612" cy="36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Aspects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445081" y="769441"/>
            <a:ext cx="10719460" cy="600164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STFC cloud resources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via </a:t>
            </a: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VMM in Python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interface/connection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front end in JS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browser window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customised </a:t>
            </a:r>
            <a:r>
              <a:rPr lang="en-GB" sz="2400" dirty="0" err="1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noVNC</a:t>
            </a: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via ISIS 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UO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CEPH for user data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Archive for experiment data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“RB folders”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permissions: LDAP and </a:t>
            </a: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 via data browser front end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sprints/ticketing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 Service Desk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Confluence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  <p:pic>
        <p:nvPicPr>
          <p:cNvPr id="9" name="Content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7950" y="142968"/>
            <a:ext cx="7859949" cy="56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Contacts include: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445081" y="769441"/>
            <a:ext cx="10719460" cy="230832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</a:t>
            </a: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franz.lang@stfc.ac.uk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lamar.moore.stfc.ac.uk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anders.markvardsen@stfc.ac.uk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SCD</a:t>
            </a: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Gordon.brown@stfc.ac.uk </a:t>
            </a: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6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63E93-8ADA-7849-A1F1-A16817F4E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DE168-6938-B747-BEE8-8CC9B2801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7"/>
          <a:stretch/>
        </p:blipFill>
        <p:spPr>
          <a:xfrm>
            <a:off x="5731098" y="0"/>
            <a:ext cx="64609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8603-51D4-7C45-829A-9AE25E5A2E4F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8B96-DB54-A843-B2A0-83FB422A5475}"/>
              </a:ext>
            </a:extLst>
          </p:cNvPr>
          <p:cNvSpPr txBox="1"/>
          <p:nvPr/>
        </p:nvSpPr>
        <p:spPr>
          <a:xfrm rot="16200000">
            <a:off x="10705611" y="4816820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 STFC Alan Ford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6DC9-76C9-5140-A7C4-B9B833C488D1}"/>
              </a:ext>
            </a:extLst>
          </p:cNvPr>
          <p:cNvSpPr txBox="1"/>
          <p:nvPr/>
        </p:nvSpPr>
        <p:spPr>
          <a:xfrm>
            <a:off x="423748" y="1380700"/>
            <a:ext cx="5223222" cy="3226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Analysis/Reduction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tx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Data Reduction</a:t>
            </a:r>
            <a:endParaRPr lang="en-US" sz="2400" b="1" spc="-100" dirty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400" b="1" spc="-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Demands &amp; Developments</a:t>
            </a: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3104"/>
          <a:stretch/>
        </p:blipFill>
        <p:spPr bwMode="auto">
          <a:xfrm>
            <a:off x="-2584" y="2081345"/>
            <a:ext cx="12194584" cy="444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288275-2FA5-564F-87D1-D588139B106D}"/>
              </a:ext>
            </a:extLst>
          </p:cNvPr>
          <p:cNvSpPr/>
          <p:nvPr/>
        </p:nvSpPr>
        <p:spPr>
          <a:xfrm>
            <a:off x="2105638" y="533788"/>
            <a:ext cx="846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800" b="1" spc="-100" dirty="0" err="1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Autoreduciton</a:t>
            </a:r>
            <a:r>
              <a:rPr lang="en-GB" sz="2800" b="1" spc="-10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(Automatic data reduction) Service</a:t>
            </a:r>
            <a:endParaRPr lang="en-GB" sz="28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418671" y="3507060"/>
            <a:ext cx="3049398" cy="3161751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45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98387" y="1733339"/>
            <a:ext cx="8195411" cy="3108006"/>
            <a:chOff x="158886" y="2471877"/>
            <a:chExt cx="8195411" cy="3108006"/>
          </a:xfrm>
        </p:grpSpPr>
        <p:pic>
          <p:nvPicPr>
            <p:cNvPr id="4" name="Picture 2" descr="email,server,computer,mail,message,letter,envelo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823" y="3652972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ajm64\AppData\Local\Microsoft\Windows\INetCache\IE\M0QFBJBM\hpc_120px[1]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300" y="3564981"/>
              <a:ext cx="1524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935399" y="4933553"/>
              <a:ext cx="26677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Messaging Server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4300" y="4748886"/>
              <a:ext cx="1649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Compute</a:t>
              </a:r>
            </a:p>
            <a:p>
              <a:r>
                <a:rPr lang="en-GB" dirty="0" smtClean="0"/>
                <a:t>resources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8725" y="2471877"/>
              <a:ext cx="3609473" cy="4616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ISIS Data Cache Monitor</a:t>
              </a:r>
              <a:endParaRPr lang="en-GB" dirty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H="1">
              <a:off x="5107391" y="4228508"/>
              <a:ext cx="128796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ot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4221423" y="2969099"/>
              <a:ext cx="12039" cy="59588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970" y="3344393"/>
              <a:ext cx="1571297" cy="15841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Arrow Connector 11"/>
            <p:cNvCxnSpPr/>
            <p:nvPr/>
          </p:nvCxnSpPr>
          <p:spPr bwMode="auto">
            <a:xfrm flipH="1">
              <a:off x="2111282" y="4228508"/>
              <a:ext cx="1287964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ysDot"/>
              <a:round/>
              <a:headEnd type="arrow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158886" y="4867288"/>
              <a:ext cx="1803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Web</a:t>
              </a:r>
              <a:r>
                <a:rPr lang="en-GB" dirty="0"/>
                <a:t> </a:t>
              </a:r>
              <a:r>
                <a:rPr lang="en-GB" dirty="0" smtClean="0"/>
                <a:t>interface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70503" y="3036616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messages</a:t>
              </a:r>
              <a:endParaRPr lang="en-GB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75110" y="4228508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messages</a:t>
              </a:r>
              <a:endParaRPr lang="en-GB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39973" y="4228508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smtClean="0"/>
                <a:t>messages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987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 &amp; Customers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ISIS users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 scientific 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 Data Catalogue (future)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6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instruments and active on </a:t>
            </a: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STFC cloud (10 VMs)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dedicated nodes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permanent staff by Sep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support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ticketing system (Jira)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On-call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~Quarterly user meetings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42" y="373254"/>
            <a:ext cx="6724960" cy="4203100"/>
          </a:xfrm>
          <a:prstGeom prst="rect">
            <a:avLst/>
          </a:prstGeom>
        </p:spPr>
      </p:pic>
      <p:sp>
        <p:nvSpPr>
          <p:cNvPr id="6" name="AutoShape 2" descr="data:image/jpeg;base64,/9j/4AAQSkZJRgABAQEAYABgAAD/2wBDAAgGBgcGBQgHBwcJCQgKDBQNDAsLDBkSEw8UHRofHh0aHBwgJC4nICIsIxwcKDcpLDAxNDQ0Hyc5PTgyPC4zNDL/2wBDAQkJCQwLDBgNDRgyIRwhMjIyMjIyMjIyMjIyMjIyMjIyMjIyMjIyMjIyMjIyMjIyMjIyMjIyMjIyMjIyMjIyMjL/wAARCAGN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+iiigAooooAKKKKACmu6xozuwVVGWJPAFOqpqn/IIvf+uD/+gmgDNHjTwwQCNf04g9CLhf8AGj/hM/DP/Qe07/wIX/Grfh7/AJFrSv8Arzh/9AFaVAGF/wAJn4Z/6D2nf+BC/wCNH/CZ+Gf+g9p3/gQv+NbtFAGF/wAJn4Z/6D2nf+BC/wCNH/CaeGP+g/p3/gQv+NbtVrT/AFl1/wBdj/6CtAGX/wAJn4Z/6D2nf+BC/wCNH/CZ+Gf+g9p3/gQv+NbtFAGF/wAJn4Z/6D2nf+BC/wCNH/CZ+Gf+g9p3/gQv+NbtFAGF/wAJn4Z/6D2nf+BC/wCNH/CZ+Gf+g9p3/gQv+NbtFAGF/wAJp4Y/6D+nf+BC/wCNH/CZ+Gf+g9p3/gQv+Nad7/y7/wDXdf61aoAwv+Ez8M/9B7Tv/Ahf8aP+Ez8M/wDQe07/AMCF/wAa3aKAML/hM/DP/Qe07/wIX/Gj/hM/DP8A0HtO/wDAhf8AGt2igDC/4TPwz/0HtO/8CF/xo/4TPwz/ANB7Tv8AwIX/ABrdooAwv+E08Mf9B/Tv/Ahf8aP+Ez8M/wDQe07/AMCF/wAa1Lf/AI+7z/fX/wBAFWaAML/hM/DP/Qe07/wIX/Gj/hM/DP8A0HtO/wDAhf8AGt2igDC/4TPwz/0HtO/8CF/xo/4TPwz/ANB7Tv8AwIX/ABrdooAwv+Ez8M/9B7Tv/Ahf8aP+E08Mf9B/Tv8AwIX/ABrdqte/6mP/AK7R/wDoQoAy/wDhM/DP/Qe07/wIX/Gj/hM/DP8A0HtO/wDAhf8AGt2igDC/4TPwz/0HtO/8CF/xo/4TPwz/ANB7Tv8AwIX/ABrdooAwv+Ez8M/9B7Tv/Ahf8aP+Ez8M/wDQe07/AMCF/wAa3aKAML/hM/DP/Qe07/wIX/Gj/hNPDGcf2/p3/gQv+NbtVYf+Qhdf7qfyNAGZ/wAJn4Z/6D2nf+BC/wCNH/CZ+Gf+g9p3/gQv+NbtFAGF/wAJn4Z/6D2nf+BC/wCNH/CZ+Gf+g9p3/gQv+NbtFAGF/wAJn4Z/6D2nf+BC/wCNH/CZ+Gf+g9p3/gQv+NbtFAGF/wAJp4YHXX9O/wDAhf8AGj/hM/DP/Qe07/wIX/GtPUf+PJ/95f8A0IVaoAwv+Ez8M/8AQe07/wACF/xo/wCEz8M/9B7Tv/Ahf8a3aKAML/hM/DP/AEHtO/8AAhf8aP8AhM/DP/Qe07/wIX/Gt2igDC/4TPwz/wBB7Tv/AAIX/Gj/AITPwz/0HtO/8CF/xrdooAwv+E08MZx/b+nf+BC/40f8Jn4Z/wCg9p3/AIEL/jWon/ISl/64p/Nqs0AYX/CZ+Gf+g9p3/gQv+NH/AAmfhn/oPad/4EL/AI1u0UAYX/CZ+Gf+g9p3/gQv+NH/AAmfhn/oPad/4EL/AI1u0UAYX/CZ+Gf+g9p3/gQv+NH/AAmnhgDJ1/Tv/Ahf8a3arah/yDrj/cNAGX/wmfhn/oPad/4EL/jR/wAJn4Z/6D2nf+BC/wCNbtFAGF/wmfhn/oPad/4EL/jR/wAJn4Z/6D2nf+BC/wCNbtFAGF/wmfhn/oPad/4EL/jR/wAJn4Z/6D2nf+BC/wCNbtFAGF/wmfhn/oPad/4EL/jR/wAJp4Yzj+39O/8AAhf8a3aq/wDMV/7Yf+zUAZn/AAmfhn/oPad/4EL/AI0f8Jn4Z/6D2nf+BC/41u0UAYX/AAmfhn/oPad/4EL/AI0f8Jn4Z/6D2nf+BC/41u0UAYX/AAmfhn/oPad/4EL/AI0f8Jn4Z/6D2nf+BC/41u0UAYX/AAmnhj/oPad/4EL/AI0f8Jp4Z/6D2nf+BC/41rXv/Hjcf9cm/lUkX+pT/dFAGL/wmfhn/oPad/4EL/jR/wAJn4Z/6D2nf+BC/wCNbtFAGF/wmfhn/oPad/4EL/jR/wAJn4Z/6D2nf+BC/wCNbtFAGF/wmfhn/oPad/4EL/jR/wAJn4Z/6D2nf+BC/wCNbtFAGF/wmnhjOP7f07/wIX/Gj/hM/DP/AEHtO/8AAhf8a1E/5CU//XJP5tVmgDC/4TPwz/0HtO/8CF/xo/4TPwz/ANB7Tv8AwIX/ABrdooAwv+Ez8M/9B7Tv/Ahf8aP+Ez8M/wDQe07/AMCF/wAa3aKAML/hM/DP/Qe07/wIX/Gj/hNPDH/Qe07/AMCF/wAa3aZN/qJP90/yoAxf+E08Mf8AQe07/wACF/xo/wCEz8M/9B7Tv/Ahf8a17P8A48rf/rmv8qmoAwv+Ez8M/wDQe07/AMCF/wAa2La5gvLWK5tZkmglUPHJG2VdT0IPcVLWH4M/5ErRf+vOL/0EUAblFFFACEhQSSABySe1Vhqdg0DTi+tjCp2tIJV2g+hOaluWjS1meYZiVCXG3OVxzx3ry5IdH12G81Jn/smDzIDDbJpzNtVGba0kZTBZiT2OBigD05r+zW2Fy13ALdjgSmQbT+PSnS3VvAYxLcRRmU4jDuBvPoPWvP1m8xNDvNasF/smB7uI7bQ7HyVEMpiAJG5Q/bjPvWY9lLbaQItXsbiWWfQ1g05DE0jRzbpPlBAO18NFycdOvFAHqjXVulwtu08SzuMrGXG4j1A61Dqn/IIvf+uD/wDoJrz+7tZhqdzbXNvJJrkuoWktpcCInEKrFuIfGFUFZcjPOfeuy8Sf2r/ZU/8AZpsgPKfzftIc8bT0296AJ/D3/ItaV/15w/8AoArSrE0D7d/wjel7Tb4+xw4yG/uCtH/T/W2/JqALVFVf9P8AW2/JqP8AT/W2/JqALVVbT/WXX/XY/wDoK0f6f6235NVe1+277nabf/XHOQ3XAoA0qKq/6f6235NR/p/rbfk1AFqiqv8Ap/rbfk1H+n+tt+TUAWqKq/6f6235NR/p/rbfk1ABe/8ALt/13X+tWqzLv7b+43G3/wBcuMBuvNWf9P8AW2/JqALVFVf9P9bb8mo/0/1tvyagC1RVX/T/AFtvyaj/AE/1tvyagC1RVX/T/W2/JqP9P9bb8moAW3/4+7z/AH1/9AFWazYPtv2m6wbfO9c5Df3RVj/T/W2/JqALVFVf9P8AW2/JqP8AT/W2/JqALVFVf9P9bb8mo/0/1tvyagC1Va+/1Mf/AF2j/wDQhSf6f6235NVe8+2+Um42+PNTGA3XcKANKiqv+n+tt+TUf6f6235NQBaoqr/p/rbfk1H+n+tt+TUAWqKq/wCn+tt+TUf6f6235NQBaqrD/wAhC6/3U/kaP9P9bb8mqtF9t+3XODb7sJnhvegDToqr/p/rbfk1H+n+tt+TUAWqKq/6f6235NR/p/rbfk1AFqiqv+n+tt+TUf6f6235NQAaj/x4v/vL/wChCrVZl99t+xtvNvtyvQN/eFWf9P8AW2/JqALVFVf9P9bb8mo/0/1tvyagC1RVX/T/AFtvyaj/AE/1tvyagC1RVX/T/W2/JqP9P9bb8moAVP8AkJy/9cU/m1WazV+2/wBoS82+7ykzw2MZarH+n+tt+TUAWqKq/wCn+tt+TUf6f6235NQBaoqr/p/rbfk1H+n+tt+TUAWqraj/AMg64/3DSf6f6235NVe++2/YZ95t9uw5wGzQBpUVV/0/1tvyaj/T/W2/JqALVFVf9P8AW2/JqP8AT/W2/JqALVFVf9P9bb8mo/0/1tvyagC1VX/mK/8AbD/2aj/T/W2/Jqrf6b/aXW33eT6NjGaANOiqv+n+tt+TUf6f6235NQBaoqr/AKf6235NR/p/rbfk1AFqiqv+n+tt+TUf6f6235NQA+9/48bj/rk38qki/wBSn+6KpXf277HPuNvt8ts4DelSR/b/ACkwbbG0dmoAuUVV/wBP9bb8mo/0/wBbb8moAtUVV/0/1tvyaj/T/W2/JqALVFc7f+Jo7Gb7OJYLm77W9sjSOfrjp+NRK/i3VIuEtNIjPQtmWXH06A1oqcrXei8zN1Y3stX5G2ZY4b+d5ZFRfKTljgdWqlc+LNDtWKNqMTyD+CL52/Jc1kw+EkkvZDqLrqU4RCXumYjqeijgdK3LbT3s1AtrWwhA6bIyKP3a7v8AAX7x9l+JQHiwSjda6Nqs8f8AfW32j9aX/hJ7j/oXdX/78j/Gtf8A0/1tvyaj/T/W2/JqOaH8v4hyT/m/AyP+Enuf+hd1f/v0P8aP+Enuf+hc1f8A79D/ABrX/wBP9bb8mo/0/wBbb8mo54fyhyT/AJvwMj/hJrnP/Iuav/36H+Nbkh3WrNgjKE4PUcVF/p/rbfk1Ml+3eS+TbY2nPDVMmnsrFxUlu7k1n/x42/8A1zX+VT1n2v277HBtNvt8tcZDelTf6f6235NUlFqsPwZ/yJWi/wDXnF/6CK0v9P8AW2/JqzfBn/IlaL/15xf+gigDcooooAKKKKACiiigAqpqn/IIvf8Arg//AKCat1U1T/kEXv8A1wf/ANBNAEHh7/kWtK/684f/AEAVpVm+Hv8AkWtK/wCvOH/0AVpUAFFFFABVW0/1l1/12P8A6CtWqq2n+suv+ux/9BWgC1RRRQAUUUUAFFFFAFW9/wCXb/ruv9atVVvf+Xb/AK7r/WrVABRRRQAUUUUAFFFFAFa3/wCPu8/31/8AQBVmq1v/AMfd5/vr/wCgCrNABRRRQAUUUUAFVr7/AFMf/XaP/wBCFWarX3+pj/67R/8AoQoAs0UUUAFFFFABRRRQAVVh/wCQhdf7qfyNWqqw/wDIQuv91P5GgC1RRRQAUUUUAFFFFAFXUf8Ajxf/AHl/9CFWqq6j/wAeL/7y/wDoQq1QAUUUUAFFFFABRRRQBWT/AJCcv/XFP5tVmqyf8hOX/rin82qzQAUUUUAFFFFABVbUf+Qdcf7hqzVbUf8AkHXH+4aALNFFFABRRRQAUUUUAFVf+Yr/ANsP/ZqtVV/5iv8A2w/9moAtUUUUAFFFFABRRRQBBe/8eNx/1yb+VSRf6lP90VBqMscGm3LyyJGgjbLMcDpWMvi6xdFTT7a91BgMZtoCVz/vHAqowlLZESnGO7OjqK4uYLSFprmaOKJeruwAFYRvPE98Ntvptrp6njzLqXzGHuFXj8zT7fwrbNMtzq08up3Q5DXH3FP+yg4FXyJfE/u1J9pJ/Cvv0/4JGfFEl8THoWnT33bz3HlQj33Hk/gKT+wtV1TnWtVZYj1tLHMafQt94/pXRqoVQqgBR0AHSlo9ol8Ct+Yezb+N3/Ip6fpVjpcPlWVrHCvfavJ+p6mrlFFZttu7NEklZFaP/kJT/wDXJP5tVmq0f/ISn/65J/Nqs0hhRRRQAUUUUAFMm/1En+6f5U+mTf6iT/dP8qAI7P8A48bf/rmv8qnqCz/48bf/AK5r/Kp6ACsPwZ/yJWi/9ecX/oIrcrD8Gf8AIlaL/wBecX/oIoA3KKKKACiiigAooooAKqap/wAgi9/64P8A+gmrdVNU/wCQRe/9cH/9BNAEHh7/AJFrSv8Arzh/9AFaVZvh7/kWtK/684f/AEAVpUAFFFFABVW0/wBZdf8AXY/+grVqqtp/rLr/AK7H/wBBWgC1RRRQAUUUUAFFFFAFW9/5dv8Aruv9atVVvf8Al2/67r/WrVABRRRQAUUUUAFFFFAFa3/4+7z/AH1/9AFWarW//H3ef76/+gCrNABRRRQAUUUUAFVr7/Ux/wDXaP8A9CFWarX3+pj/AOu0f/oQoAs0UUUAFFFFABRRRQAVVh/5CF1/up/I1aqrD/yELr/dT+RoAtUUUUAFFFFABRRRQBV1H/jxf/eX/wBCFWqq6j/x4v8A7y/+hCrVABRRRQAUUUUAFFFFAFZP+QnL/wBcU/m1WarJ/wAhOX/rin82qzQAUUUUAFFFFABVbUf+Qdcf7hqzVbUf+Qdcf7hoAs0UUUAFFFFABRRRQAVV/wCYr/2w/wDZqtVV/wCYr/2w/wDZqALVFFFABRWZqmv6fpJWOeUvcP8Act4l3yN9FFZuPEWt/eI0azPYYe4YfyX9TWiptq70Rm6iTstWaupa3p2kpm9u442P3Uzl2+ijk1mf2prurcaXpwsoD/y83wwxH+zGOfzq/pvh7TdLbzIIN9weWuJjvkY+pY/0rUp80I7K/r/kLlnL4nb0/wAzmZfC1u0E11qtzNqdysbEGc4jU4/hQcD9a6KBVS3jVFCqFGABgCmXv/Hjcf8AXJv5VJF/qU/3RUSnKW5cYRjsh9FFFSUFFFFABRRRQBWj/wCQlP8A9ck/m1WarR/8hKf/AK5J/Nqs0AFFFFABRRRQAUyb/USf7p/lT6ZN/qJP90/yoAjs/wDjxt/+ua/yqeoLP/jxt/8Armv8qnoAKw/Bn/IlaL/15xf+gitysPwZ/wAiVov/AF5xf+gigDcooooAKKKKACiiigAqpqn/ACCL3/rg/wD6Cat1U1T/AJBF7/1wf/0E0AQeHv8AkWtK/wCvOH/0AVpVm+Hv+Ra0r/rzh/8AQBWlQAUUUUAFVbT/AFl1/wBdj/6CtWqq2n+suv8Arsf/AEFaALVFFFABRRRQAUUUUAVb3/l2/wCu6/1q1VW9/wCXb/ruv9atUAFFFFABRRRQAUUUUAVrf/j7vP8AfX/0AVZqtb/8fd5/vr/6AKs0AFFFFABRRRQAVWvv9TH/ANdo/wD0IVZqtff6mP8A67R/+hCgCzRRRQAUUUUAFFFFABVWH/kIXX+6n8jVqqsP/IQuv91P5GgC1RRRQAUUUUAFFFFAFXUf+PF/95f/AEIVaqrqP/Hi/wDvL/6EKtUAFFFFABRRRQAUUUUAVk/5Ccv/AFxT+bVZqsn/ACE5f+uKfzarNABRRRQAUUUUAFVtR/5B1x/uGrNVtR/5B1x/uGgCzRRRQAUUUUAFFFFABVX/AJiv/bD/ANmqyzKilnYKoGSScAVzN34otRqjRaWj6ld+VsEduMqGz/E/QCqjCUtkTKcY7s3r6/tdMtHuryZYYU6sx6+w9TWCJtc8QjNvnSdObpK65uJB6gdEH15qax8Pyz3a6lrsq3V4vMUK/wCpt/8AdHc+5roau8YbasztKe+iM3S9C0/SAxtoczP9+eQ75H+rHmtKiis3Jyd2axioqyCiiikMgvf+PG4/65N/KpIv9Sn+6Kjvf+PG4/65N/KpIv8AUp/uigB9FFFABRRRQAUUUUAVo/8AkJT/APXJP5tVmq0f/ISn/wCuSfzarNABRRRQAUUUUAFMm/1En+6f5U+mTf6iT/dP8qAI7P8A48bf/rmv8qnqCz/48bf/AK5r/Kp6ACsPwZ/yJWi/9ecX/oIrcrD8Gf8AIlaL/wBecX/oIoA3KKKKAGSruhdd5TKkbgcFfevOmu75ZxFYanqD6Ld3sFmLyaYtIW+YyNG55C8Kuemc4r0WWJJonilQPG6lWUjgg9RWVb+FNAtLWW1t9Is47eZAkkaxAKyjkDFAHK2t3fX2pWuhTandpaLd3sf2qOXbLIIdmxS/qNzZ9dtU01nU9S0mS5n1Se1ex0Rb6J4m2CeTdIN7D+Jf3a8dPm967yXw/o82mx6dLpts1nEcpCYxtU+oFOutD0q9+zfadPtpfs3+o3xg+X9PyFAHGz6rqUlxd6mbyeGe01C0tY7FXxG6SLEWDL3LGRgD22j0rqvElxqEGlTixsI7sNC4k33HlbBtPI+U5q3Lo+mz6lHqMtjA97GMJOyAuv4/jTtU/wCQRe/9cH/9BNAGfoEt2PDel4tUI+xw8+b/ALA9q0fOvP8An0T/AL/f/Wqv4e/5FrSv+vOH/wBAFaVAFXzrz/n0T/v9/wDWo868/wCfRP8Av9/9arVFAFXzrz/n0T/v9/8AWqvay3Qe5xaoczHP73ocD2rSqraf6y6/67H/ANBWgA868/59E/7/AH/1qPOvP+fRP+/3/wBarVFAFXzrz/n0T/v9/wDWo868/wCfRP8Av9/9arVFAFXzrz/n0T/v9/8AWo868/59E/7/AH/1qtUUAZl3LdH7PutUH75cfvep59qs+def8+if9/v/AK1F7/y7f9d1/rVqgCr515/z6J/3+/8ArUedef8APon/AH+/+tVqigCr515/z6J/3+/+tR515/z6J/3+/wDrVaooAq+def8APon/AH+/+tR515/z6J/3+/8ArVaooAzYJbr7TdEWqEl1yPN6fKParHnXn/Pon/f7/wCtS2//AB93n++v/oAqzQBV868/59E/7/f/AFqPOvP+fRP+/wB/9arVFAFXzrz/AJ9E/wC/3/1qPOvP+fRP+/3/ANarVFAFXzrz/n0T/v8Af/WqveS3RiTdaoP3qf8ALX/aHtWlVa+/1Mf/AF2j/wDQhQAnnXn/AD6J/wB/v/rUedef8+if9/v/AK1WqKAKvnXn/Pon/f7/AOtR515/z6J/3+/+tVqigCr515/z6J/3+/8ArUedef8APon/AH+/+tVqigCr515/z6J/3+/+tVaKW6+3XJFqhJCZHm9OvtWnVWH/AJCF1/up/I0AHnXn/Pon/f7/AOtR515/z6J/3+/+tVqigCr515/z6J/3+/8ArUedef8APon/AH+/+tVqigCr515/z6J/3+/+tR515/z6J/3+/wDrVaooAzL6W6Nmwa1QDK8+b/tD2qz515/z6J/3+/8ArUaj/wAeL/7y/wDoQq1QBV868/59E/7/AH/1qPOvP+fRP+/3/wBarVFAFXzrz/n0T/v9/wDWo868/wCfRP8Av9/9arVFAFXzrz/n0T/v9/8AWo868/59E/7/AH/1qtUUAZqy3X9oSn7Km7ykyPN929qsedef8+if9/v/AK1Kn/ITl/64p/Nqs0AVfOvP+fRP+/3/ANajzrz/AJ9E/wC/3/1qtUUAVfOvP+fRP+/3/wBajzrz/n0T/v8Af/Wq1RQBV868/wCfRP8Av9/9aq99LdGwnDWqAbDk+b0/StKq2o/8g64/3DQAnnXn/Pon/f7/AOtR515/z6J/3+/+tVqo5p4baJpZ5UijXq7sAB+JoAh868/59E/7/f8A1qPOvP8An0T/AL/f/WrHfxT9scxaFYzai44M3+rhX/gZ6/hSf2Hq2p/NrOqskZ62tj+7T6FvvH9K09m18TsZe1T+BX/L7yXUPFFtpr+VOImnPSCGXfIf+AgVW/tXxJqcWdP0eOyU9Jb6Tn6hB/WtnT9G07Sk22VpFFnqwHzH6nqavU+aEfhV/X/IOWcvidvT/P8A4Y5MeGrq8YSa3LLqL5z5Rn8uEfRAOfxrUt43s7xYrbT4YUWHAjRwBjP0rYqr/wAxX/th/wCzVMpyluyo04x2Qedef8+if9/v/rUedef8+if9/v8A61WqKgsq+def8+if9/v/AK1HnXn/AD6J/wB/v/rVaooAq+def8+if9/v/rUedef8+if9/v8A61WqKAM+7luzZTg2qAeW2T5vTj6VJHLd+UmLRPuj/lt/9apb3/jxuP8Ark38qki/1Kf7ooAg868/59E/7/f/AFqPOvP+fRP+/wB/9arVFAFXzrz/AJ9E/wC/3/1qPOvP+fRP+/3/ANarVFAFXzrz/n0T/v8Af/Wo868/59E/7/f/AFqtUUAZqS3X2+Y/ZU3eWmR5vu3tVjzrz/n0T/v9/wDWpY/+QlP/ANck/m1WaAKvnXn/AD6J/wB/v/rUedef8+if9/v/AK1WqKAKvnXn/Pon/f7/AOtR515/z6J/3+/+tVqigCr515/z6J/3+/8ArUyWW78l82iY2n/lt/8AWq7TJv8AUSf7p/lQBTtZbsWcAFqhHlrg+b7fSpfOvP8An0T/AL/f/Wp9n/x42/8A1zX+VT0AVfOvP+fRP+/3/wBas3wZ/wAiVov/AF5xf+gitysPwZ/yJWi/9ecX/oIoA3KKKKACiiigAooooAKqap/yCL3/AK4P/wCgmrdVNU/5BF7/ANcH/wDQTQBB4e/5FrSv+vOH/wBAFaVZvh7/AJFrSv8Arzh/9AFaVABRRRQAVVtP9Zdf9dj/AOgrVqqtp/rLr/rsf/QVoAtUUUUAFFFFABRRRQBVvf8Al2/67r/WrVVb3/l2/wCu6/1q1QAUUUUAFFFFABRRRQBWt/8Aj7vP99f/AEAVZqtb/wDH3ef76/8AoAqzQAUUUUAFFFFABVa+/wBTH/12j/8AQhVmq19/qY/+u0f/AKEKALNFFFABRRRQAUUUUAFVYf8AkIXX+6n8jVqqsP8AyELr/dT+RoAtUUUUAFFFFABRRRQBV1H/AI8X/wB5f/QhVqquo/8AHi/+8v8A6EKtUAFFFFABRRRQAUUUUAVk/wCQnL/1xT+bVZqsn/ITl/64p/Nqs0AFFFFABRRVTUNSs9LtjcXtwkMY7seSfQDuaaTbshNpK7LdZOv6tYabp0ourlEd0ISPOXc+w6ms8XWt+ID/AKEjaVp5/wCXiVczSD/ZX+Ee5qwvh7T9LsrmaONprpkO65nbfI34np+FackY/G/kjPnlL4F82Rfb/EOrf8eFkmm2x6T3g3SEeojHT8TUkPhO0eVbjVJ59UuByDctlFPsg4Fb9FL2rXw6B7JPWWv9dhqIsaBEUKo4AUYAp1FFZmoUUUUAFVf+Yr/2w/8AZqtVV/5iv/bD/wBmoAtUUUUAFFFFABRRRQBBe/8AHjcf9cm/lUkX+pT/AHRUd7/x43H/AFyb+VSRf6lP90UAPooooAKKKKACiiigCtH/AMhKf/rkn82qzVaP/kJT/wDXJP5tVmgAooooAKKKKACmTf6iT/dP8qfTJv8AUSf7p/lQBHZ/8eNv/wBc1/lU9QWf/Hjb/wDXNf5VPQAVh+DP+RK0X/rzi/8AQRW5WH4M/wCRK0X/AK84v/QRQBuUUUUAFFFFABRRRQAVU1T/AJBF7/1wf/0E1bqpqn/IIvf+uD/+gmgCDw9/yLWlf9ecP/oArSrN8Pf8i1pX/XnD/wCgCtKgAooooAKq2n+suv8Arsf/AEFatVVtP9Zdf9dj/wCgrQBaooooAKKKKACiiigCre/8u3/Xdf61aqre/wDLt/13X+tWqACiiigAooooAKKKKAK1v/x93n++v/oAqzVa3/4+7z/fX/0AVZoAKKKKACiiigAqtff6mP8A67R/+hCrNVr7/Ux/9do//QhQBZooooAKKKKACiiigAqrD/yELr/dT+Rq1VWH/kIXX+6n8jQBaooooAKKKKACiiigCrqP/Hi/+8v/AKEKtVV1H/jxf/eX/wBCFWqACiiigAooooAKKKKAKyf8hOX/AK4p/Nqs1WT/AJCcv/XFP5tVfVtatNHhUzlnmkOIYIxuklPoB/Wmk5OyFKSirs0ay9S8Q6XpR2XN0pmPSGMb5D9FHNZqaZretr5mqXz2Fu/Is7Q4YD0aTrn6Vraboem6SP8AQ7SONz96QjLt9WPNacsI/E7+n+ZnzTl8Kt6/5GX9v8RatxY2Kabbn/lvecyEeyDp+JqzYeGba3uhe3s0uo3w6T3GDs/3V6LW3RSdR2tHQapK95ahVbUf+Qdcf7hqzVbUf+Qdcf7hrM0LNFFFABRRRQAUUUUAFVf+Yr/2w/8AZqtVV/5iv/bD/wBmoAtUUUUAFFFFABRRRQBBe/8AHjcf9cm/lUkX+pT/AHRUd7/x43H/AFyb+VSRf6lP90UAPooooAKKKKACiiigCtH/AMhKf/rkn82qzVaP/kJT/wDXJP5tVmgAooooAKKKKACmTf6iT/dP8qfTJv8AUSf7p/lQBHZ/8eNv/wBc1/lU9QWf/Hjb/wDXNf5VPQAVh+DP+RK0X/rzi/8AQRW5WH4M/wCRK0X/AK84v/QRQBuUUUUAFFNcMUYK21iOGxnBrhVv/E0uj3cdtdT3d1bay1tJNDBCJPs464VsJnkUAd5RXGLrN7qkmk6dp2qTQvOlw091Lbp5qvCVUoUxtBy3OB2461mjxVrOo6VJf29zHaGx0lL+WMRKy3DkvlSTyE/d9Rg/N7UAei1U1T/kEXv/AFwf/wBBNclL4h1Rrm41KO4Ednbajb2JsjGp3rII9zFsbg373gA4+UetdD4jv5bLSrgR6dd3nmQuD9nCfJ8p5O5hx9M0AS+Hv+Ra0r/rzh/9AFaVYvh+6ceG9LH2S4OLOHkBf7g960ftb/8APncfkv8A8VQBZoqt9rf/AJ87j8l/+Ko+1v8A8+dx+S//ABVAFmqtp/rLr/rsf/QVpftb/wDPncfkv/xVVrW5cPc/6JOczE8BeOB70AaVFVvtb/8APncfkv8A8VR9rf8A587j8l/+KoAs0VW+1v8A8+dx+S//ABVH2t/+fO4/Jf8A4qgCzRVb7W//AD53H5L/APFUfa3/AOfO4/Jf/iqAEvf+Xb/ruv8AWrVZt3cufs/+iTjEynnbz196s/a3/wCfO4/Jf/iqALNFVvtb/wDPncfkv/xVH2t/+fO4/Jf/AIqgCzRVb7W//Pncfkv/AMVR9rf/AJ87j8l/+KoAs0VW+1v/AM+dx+S//FUfa3/587j8l/8AiqAC3/4+7z/fX/0AVZrOguXF1dH7JOcuvAC8fKPerH2t/wDnzuPyX/4qgCzRVb7W/wDz53H5L/8AFUfa3/587j8l/wDiqALNFVvtb/8APncfkv8A8VR9rf8A587j8l/+KoAs1Wvv9TH/ANdo/wD0IUfa3/587j8l/wDiqr3ly5iT/RJx+9Q8hf7w96ANGiq32t/+fO4/Jf8A4qj7W/8Az53H5L/8VQBZoqt9rf8A587j8l/+Ko+1v/z53H5L/wDFUAWaKrfa3/587j8l/wDiqPtb/wDPncfkv/xVAFmqsP8AyELr/dT+Rpftb/8APncfkv8A8VVaK5cX1yfsk5yE4+Xjr70AaVFVvtb/APPncfkv/wAVR9rf/nzuPyX/AOKoAs0VW+1v/wA+dx+S/wDxVH2t/wDnzuPyX/4qgCzRVb7W/wDz53H5L/8AFUfa3/587j8l/wDiqAE1H/jxf/eX/wBCFWqzb+5drNh9knHK8nb/AHh71Z+1v/z53H5L/wDFUAWaKrfa3/587j8l/wDiqPtb/wDPncfkv/xVAFmiq32t/wDnzuPyX/4qop9TjtYjLcQyQxjq8jIo/MtQBeorm5PHOiRvsEssj/3YU8w/+Ok1Wn1TVPEGINMtLyxsTxNdyRhJT/sopP8A49WipS3ei8zJ1o7Rd35FjUNamOszafo0K3V8YlV3J/d2/LcufXnpV3SdAjsJmvbqVrzUpB+8uZByPZR/CvsKi0u2t9Jke3s9PnSMRqT90sxy3zMc8k+tan2t/wDnzuPyX/4qhzSXLDb8wjBt809/yLNFVvtb/wDPncfkv/xVH2t/+fO4/Jf/AIqszUs0VW+1v/z53H5L/wDFUfa3/wCfO4/Jf/iqALNVtR/5B1x/uGj7W/8Az53H5L/8VVe/uXawnH2ScZQ8kLgfrQBo0VW+1v8A8+dx+S//ABVH2t/+fO4/Jf8A4qgCzRVb7W//AD53H5L/APFUfa3/AOfO4/Jf/iqALNFVvtb/APPncfkv/wAVR9rf/nzuPyX/AOKoAs1V/wCYr/2w/wDZqX7W/wDz53H5L/8AFVW+0v8A2nu+yT/6nGPlz9760AaVFVvtb/8APncfkv8A8VR9rf8A587j8l/+KoAs0VW+1v8A8+dx+S//ABVH2t/+fO4/Jf8A4qgCzRVb7W//AD53H5L/APFUfa3/AOfO4/Jf/iqAHXv/AB43H/XJv5VJF/qU/wB0VTu7pzZTj7JcDMbckLxx9afHdOIkH2O4+6Oy/wCNAFyiq32t/wDnzuPyX/4qj7W//Pncfkv/AMVQBZoqt9rf/nzuPyX/AOKo+1v/AM+dx+S//FUAWaKrfa3/AOfO4/Jf/iqPtb/8+dx+S/8AxVABH/yEp/8Arkn82qzWcly/9oTH7JPzGnGF9W96sfa3/wCfO4/Jf/iqALNFVvtb/wDPncfkv/xVH2t/+fO4/Jf/AIqgCzRVb7W//Pncfkv/AMVR9rf/AJ87j8l/+KoAs0yb/USf7p/lUP2t/wDnzuPyX/4qmS3TmGQfY7gfKey/40AS2f8Ax42//XNf5VPVC1unFnAPslwcRryAvPH1qb7W/wDz53H5L/8AFUAWaw/Bn/IlaL/15xf+gitP7W//AD53H5L/APFVmeDP+RK0X/rzi/8AQRQBuUUVlXviPSdPYC5vEQmf7OeCcPgMQcdAAQSenNAGoyhlKnIBGODg1g23g/S7SO5SCXUUFzJ5spGoT5L9znfwT3x1rfooAxZPCukSWMFoIJI0gZmjeKZ0kBb7xLg7ju75PPeluvCujXa26yWhVIIhAqRyMitGDkIwUgMvscjk1s0UAZUvhzTJtVXUngYzh1kIErBGdRhWKZ2lhxgkZ4FWtU/5BF7/ANcH/wDQTVuqmqf8gi9/64P/AOgmgCDw9/yLWlf9ecP/AKAK0qzfD3/ItaV/15w/+gCtKgAooooAKq2n+suv+ux/9BWrVVbT/WXX/XY/+grQBaooooAKKKKACiiigCre/wDLt/13X+tWqq3v/Lt/13X+tWqACiiigAooooAKKKKAK1v/AMfd5/vr/wCgCrNVrf8A4+7z/fX/ANAFWaACiiigAooooAKrX3+pj/67R/8AoQqzVa+/1Mf/AF2j/wDQhQBZooooAKKKKACiiigAqrD/AMhC6/3U/katVVh/5CF1/up/I0AWqKKKACiiigAooooAq6j/AMeL/wC8v/oQq1VXUf8Ajxf/AHl/9CFWqACigkAZPAFc7c+IZr24ex8Pwrdzqdsly3+oh+p/iPsKqMHLYmU1Hc0NX1q20eFTIGluJTtht4hl5W9AP61m2mhT6ncLqPiEJLKP9TZDmKAf+zN71c0nQUsJ3vbqdrzUpBh7mQdB/dUfwitirclBWh9/+RCg5u8/u/zIoraCBQsMMcajsigVLRRWRqVk/wCQnL/1xT+bVZqsn/ITl/64p/Nqs0AFFFFABRRRQAVW1H/kHXH+4as1W1H/AJB1x/uGgCzRRRQAUUUUAFFFFABVX/mK/wDbD/2arVVf+Yr/ANsP/ZqALVFFFABRRRQAUUUUAQXv/Hjcf9cm/lUkX+pT/dFR3v8Ax43H/XJv5VJF/qU/3RQA+iiigAooooAKKKKAK0f/ACEp/wDrkn82qzVaP/kJT/8AXJP5tVmgAooooAKKKKACmTf6iT/dP8qfTJv9RJ/un+VAEdn/AMeNv/1zX+VT1BZ/8eNv/wBc1/lU9ABWH4M/5ErRf+vOL/0EVuVh+DP+RK0X/rzi/wDQRQBuV5/fWa33iDWFtNMaVHYW9y0t8sYyQhZkTBIyAgz3xxXoFeaeKorS31u7vFGgTXIkjJgkWQ3L/d4wp5b049KAPS6KKKACiiigAqpqn/IIvf8Arg//AKCat1U1T/kEXv8A1wf/ANBNAEHh7/kWtK/684f/AEAVpVm+Hv8AkWtK/wCvOH/0AVpUAFFFFABVW0/1l1/12P8A6CtWqq2n+suv+ux/9BWgC1RRRQAUUUUAFFFFAFW9/wCXb/ruv9atVVvf+Xb/AK7r/WrVABRRRQAUUUUAFFFFAFa3/wCPu8/31/8AQBVmq1v/AMfd5/vr/wCgCrNABRRRQAUUUUAFVr7/AFMf/XaP/wBCFWarX3+pj/67R/8AoQoAs0UUUAFFFFABRRRQAVVh/wCQhdf7qfyNWqqw/wDIQuv91P5GgC1RRRQAUUUUAFFFFAFXUf8Ajxf/AHl/9CFR6nq9lpFt515MEBOEQcs59FHUmsrxBryxltM06P7VqLFcqPuQjI+aQ9h7dasaX4eW2uf7Q1Gb7bqbdZnHyx/7KL/CP1rRQSV5mTm2+WBSFlqfiU79T8yw0w8rZo2JZR/00YdB/siujtrWCzt0t7aFIoUGFRBgCpaKUpuWnQqMFHXdhRRRUFhRRRQBWT/kJy/9cU/m1WarJ/yE5f8Arin82qzQAUUUUAFFFFABVbUf+Qdcf7hqzVbUf+Qdcf7hoAs0UUUAFFFFABRRRQAVV/5iv/bD/wBmq1VX/mK/9sP/AGagC1RRRQAUUUUAFFFFAEF7/wAeNx/1yb+VSRf6lP8AdFR3v/Hjcf8AXJv5VJF/qU/3RQA+iiigAooooAKKKKAK0f8AyEp/+uSfzarNVo/+QlP/ANck/m1WaACiiigAooooAKZN/qJP90/yp9Mm/wBRJ/un+VAEdn/x42//AFzX+VT1BZ/8eNv/ANc1/lU9ABWH4M/5ErRf+vOL/wBBFblYfgz/AJErRf8Arzi/9BFAGzNv8mTy/v7Tt+vavKbPS7ubUbGXVdD8Q3MZiEt2shjIa6yuGyGzsHzcA44HpXrNFABRRRQAUUUUAFVNU/5BF7/1wf8A9BNW6qap/wAgi9/64P8A+gmgCDw9/wAi1pX/AF5w/wDoArSrN8Pf8i1pX/XnD/6AK0qACiiigAqraf6y6/67H/0FatVVtP8AWXX/AF2P/oK0AWqKKKACiiigAooooAq3v/Lt/wBd1/rVqqt7/wAu3/Xdf61aoAKKKKACiiigAooooArW/wDx93n++v8A6AKs1Wt/+Pu8/wB9f/QBVmgAooooAKKKKACq19/qY/8ArtH/AOhCrNVr7/Ux/wDXaP8A9CFAFmiiigAooooAKKKKACqsP/IQuv8AdT+Rq1VWH/kIXX+6n8jQBaooooAKCQBk8AVgXfiNprtrHQ7YX90vEj7sQw/7zdz7Cov+EcvNSO/XtTknU8/ZbbMUQ+uOW/E1p7O2s3b8zJ1L6QV/yLF34r0y3mNvA8l9dDjybRPMIPuRwPzqsx8TawuwJFo9s3Vi3mT474xwp/Ot2zsbTT4RDaW8UEY6LGoFWKfPGPwr7w5JS+J/cY6aRZ6Po7wWke3LKzuxy8jbhyx7mtiquo/8eL/7y/8AoQq1WbbbuzRJJWQUUUUhhRRRQAUUUUAVk/5Ccv8A1xT+bVZqsn/ITl/64p/Nqs0AFFFFABRRRQAVW1H/AJB1x/uGrNVtR/5B1x/uGgCzRRRQAUUUUAFFFFABVX/mK/8AbD/2arVVf+Yr/wBsP/ZqALVFFFABRRRQAUUUUAQXv/Hjcf8AXJv5VJF/qU/3RUd7/wAeNx/1yb+VSRf6lP8AdFAD6KKKACiiigAooooArR/8hKf/AK5J/Nqs1Wj/AOQlP/1yT+bVZoAKKKKACiiigApk3+ok/wB0/wAqfTJv9RJ/un+VAEdn/wAeNv8A9c1/lU9QWf8Ax42//XNf5VPQAVh+DP8AkStF/wCvOL/0EVuVh+DP+RK0X/rzi/8AQRQBuUUUUAI+7Y2zG7Hy56ZrjYfE2rmxeCVbJtRbV202ORY2EQAG7eV3ZPAPGRXZMCykAlSRjI6iuZh8EwRRXCvq2pTNNdfbEkdo90M/99MIOccYORjtQBUg8S6vfXEGlWyWUepedcxzTSIzRYhKjKqGB+bcO/HPWq//AAmmpXmntfWFvaolppqX91HMGYvkvmNCCMf6tuTnqOK2f+EQtFt4BBeXsF1C8sn2yN1812k5kLZUr8xA7cYGMU2fwVpksMUEMt1bQLarZyxwuAJ4VJIR8gnu3IwfmPNAFKXxVffapruGO3/sq3vobKRGVvOYyBMuDnAA8wcYOcHmtnxFqun6ZpNwL++t7UywyLH50gTedp4GetQy+FbGXUzd+dcLE00dxJaKwEMkqABXIxnI2r0OPlHFaOqqDpF5kA4gfqP9k0AUfD99aL4b0sG5hBFnDwXH9wVo/b7P/n6h/wC+xVXw8B/wjWlcD/jzh/8AQBWlgegoAr/b7P8A5+of++xR9vs/+fqH/vsVYwPQUYHoKAK/2+z/AOfqH/vsVXtb21V7nNzEMzEjLjngVoYHoKrWgHmXXA/1x/8AQVoAX7fZ/wDP1D/32KPt9n/z9Q/99irGB6CjA9BQBX+32f8Az9Q/99ij7fZ/8/UP/fYqxgegowPQUAV/t9n/AM/UP/fYo+32f/P1D/32KsYHoKMD0FAGfeXtq32fFzEcTKThx71Y+32f/P1D/wB9im3oH+j8D/Xr/WrWB6CgCv8Ab7P/AJ+of++xR9vs/wDn6h/77FWMD0FGB6CgCv8Ab7P/AJ+of++xR9vs/wDn6h/77FWMD0FGB6CgCv8Ab7P/AJ+of++xR9vs/wDn6h/77FWMD0FGB6CgDPgvbUXV0TcxAF1wd45+UVY+32f/AD9Q/wDfYpLcD7XecD76/wDoAqzgegoAr/b7P/n6h/77FH2+z/5+of8AvsVYwPQUYHoKAK/2+z/5+of++xR9vs/+fqH/AL7FWMD0FGB6CgCv9vs/+fqH/vsVXvL60aJAtzEf3sZ4cf3hWhgegqtegeTHwP8AXR/+hCgBft9n/wA/UP8A32KPt9n/AM/UP/fYqxgegowPQUAV/t9n/wA/UP8A32KPt9n/AM/UP/fYqxgegowPQUAV/t9n/wA/UP8A32KPt9n/AM/UP/fYqxgegowPQUAV/t9n/wA/UP8A32Krw3tqL65Y3MWCEwd4561HqWv6ZpTCOeYNO33YIhvkb6KOayI31/Wby4+zxrpFuwTc8yh58c9F6L+NaKm2rvRGbqRTstWa+o+JNJ0yLdPeRs5+7FEd7t9FHNYpmu/Eh/0y6XS9LP8Ay7pKPPmH+0R90ew5ra0vw/p+lM0sUbS3T/6y5mO+R/xP8hWpgegp80Y/Dv3FySn8e3YoWbaVp9sltaPbQwoOFRgBU/2+z/5+of8AvsVYwPQUYHoKybb1ZokkrIr/AG+z/wCfqH/vsUfb7P8A5+of++xVjA9BRgegoGZ9/e2rWbBbmInK8Bx/eFWPt9n/AM/UP/fYpuogfYn4H3l/9CFWsD0FAFf7fZ/8/UP/AH2KPt9n/wA/UP8A32KsYHoKMD0FAFf7fZ/8/UP/AH2KPt9n/wA/UP8A32KsYHoKMD0FAFf7fZ/8/UP/AH2KPt9n/wA/UP8A32KsYHoKMD0FAGet9af2jK32mLaYkAO8erVY+32f/P1D/wB9ikQD+0peB/qU/m1WcD0FAFf7fZ/8/UP/AH2KPt9n/wA/UP8A32KsYHoKMD0FAFf7fZ/8/UP/AH2KPt9n/wA/UP8A32KsYHoKMD0FAFf7fZ/8/UP/AH2Kr397aNYTqtzESUOAHFaGB6Cq2oAf2dccD7hoAX7fZ/8AP1D/AN9ij7fZ/wDP1D/32KsYHoKMD0FAFf7fZ/8AP1D/AN9ij7fZ/wDP1D/32KsYHoKMD0FAFf7fZ/8AP1D/AN9ij7fZ/wDP1D/32KsYHoKMD0FAFf7fZ/8AP1D/AN9iq3221/tPd9pi2+TjO8f3q0cD0FVcD+1eg/1H/s1ADvt9n/z9Q/8AfYo+32f/AD9Q/wDfYqxgegowPQUAV/t9n/z9Q/8AfYo+32f/AD9Q/wDfYqxgegowPQUAV/t9n/z9Q/8AfYo+32f/AD9Q/wDfYqxgegowPQUAUbu+tGsp1FzESY2AAcelSR39mIkBuofuj+MVJeAfYbjgf6pv5VJEB5KcD7ooAh+32f8Az9Q/99ij7fZ/8/UP/fYqxgegowPQUAV/t9n/AM/UP/fYo+32f/P1D/32KsYHoKMD0FAFf7fZ/wDP1D/32KPt9n/z9Q/99irGB6CjA9BQBnpfWn9oTN9piwY0AO8erVY+32f/AD9Q/wDfYpEA/tKfgf6pP5tVnA9BQBX+32f/AD9Q/wDfYo+32f8Az9Q/99irGB6CjA9BQBX+32f/AD9Q/wDfYo+32f8Az9Q/99irGB6CjA9BQBX+32f/AD9Q/wDfYpst/aGGQC6hyVP8Yq1gegpkwHkScD7p/lQBVtL60WzgBuYQRGoILj0qX7fZ/wDP1D/32KdZgfYrfgf6tf5VNgegoAg+32f/AD9Q/wDfYrL8Gf8AIlaL/wBecX/oIrbwPQVieDP+RK0X/rzi/wDQRQBuUUUUAFFFFABRRRQAVU1T/kEXv/XB/wD0E1bqpqn/ACCL3/rg/wD6CaAIPD3/ACLWlf8AXnD/AOgCtKs3w9/yLWlf9ecP/oArSoAKKKKACqtp/rLr/rsf/QVq1VW0/wBZdf8AXY/+grQBaooooAKKKKACiiigCre/8u3/AF3X+tWqq3v/AC7f9d1/rVqgAooooAKKKKACiiigCtb/APH3ef76/wDoAqzVa3/4+7z/AH1/9AFWaACiiigAooooAKrX3+pj/wCu0f8A6EKs1Wvv9TH/ANdo/wD0IUAWaKKQkKCSQAOSTQAtFYN14rs1na106KXU7scGO1GVU/7TdBUH9k61rPzaxe/Y7Y/8udk2Cf8Aek6n8K0VNrWWhk6qekdf67lu/wDE9jaT/ZYBJfXva3tV3sPqei/jVX7F4g1nm+uRpdqf+WFq26Vh7v0H4Vs2GmWWlweTZW0cEfcIOT9T1NW6fPGPwL5sOSUvjfyRn6bomnaSp+x2yo7felb5nb6seTU0P/IQuv8AdT+Rq1VWH/kIXX+6n8jWbbbuzRRUVZFqiiikMKKKKACiiigCrqP/AB4v/vL/AOhCrVVdR/48X/3l/wDQhVqgAooooAKKKKACiiigCsn/ACE5f+uKfzarNVk/5Ccv/XFP5tVmgAooooAKKKKACq2o/wDIOuP9w1ZqtqP/ACDrj/cNAFmiiigAooooAKKKKACqv/MV/wC2H/s1Wqq/8xX/ALYf+zUAWqKKKACiiigAooooAgvf+PG4/wCuTfyqSL/Up/uio73/AI8bj/rk38qki/1Kf7ooAfRRRQAUUUUAFFFFAFaP/kJT/wDXJP5tVmq0f/ISn/65J/Nqs0AFFFFABRRRQAUyb/USf7p/lT6ZN/qJP90/yoAjs/8Ajxt/+ua/yqeoLP8A48bf/rmv8qnoAKw/Bn/IlaL/ANecX/oIrcrD8Gf8iVov/XnF/wCgigDcooooAKKKKACiiigAqpqn/IIvf+uD/wDoJq3VTVP+QRe/9cH/APQTQBB4e/5FrSv+vOH/ANAFaVZvh7/kWtK/684f/QBWlQAUUUUAFVbT/WXX/XY/+grVqqtp/rLr/rsf/QVoAtUUUUAFFFFABRRRQBVvf+Xb/ruv9atVVvf+Xb/ruv8AWrVABRRRQAUUUUAFFFFAFa3/AOPu8/31/wDQBVmq1v8A8fd5/vr/AOgCrNABRRRQAUVh33ie1huDZ2EUmo3w/wCWNvyF/wB5ui1X/sjWtX51fUPstuetpYnbkejSdT+GK0VN2vLQydVXtHUv33iXR9Om8m5voxN/zzTLt+QzWXdeLILiNVtNN1O4IlQgi2Kg/MO7Yrb0/R9P0uLy7O0iiHUkLlmPqT1JqW9/1Mf/AF2j/wDQhRemtlcLVHu7f1/XQxftvifUOLbTrbToz/Hdyb3H/AV4/Wj/AIRea9IbWtWub1epgT91Fn6LyR9TXR0U/atfCrB7JP4ncgtbO2sYFgtYI4Yl6LGoAqeiism77mqVtEFFFFABVWH/AJCF1/up/I1aqrD/AMhC6/3U/kaALVFFFABRRRQAUUUUAVdR/wCPF/8AeX/0IVaqrqP/AB4v/vL/AOhCrVABRRRQAUUUUAFFFFAFZP8AkJy/9cU/m1WarJ/yE5f+uKfzarNABRRRQAUUUUAFVtR/5B1x/uGrNVtR/wCQdcf7hoAs0UUUAFFFFABRRRQAVV/5iv8A2w/9mq1VX/mK/wDbD/2agC1RRRQAUUUUAFFFFAEF7/x43H/XJv5VJF/qU/3RUd7/AMeNx/1yb+VSRf6lP90UAPooooAKKKKACiiigCtH/wAhKf8A65J/Nqs1Wj/5CU//AFyT+bVZoAKKKKACiiigApk3+ok/3T/Kn0yb/USf7p/lQBHZ/wDHjb/9c1/lU9QWf/Hjb/8AXNf5VPQAVh+DP+RK0X/rzi/9BFblYfgz/kStF/684v8A0EUAblFFFABRRWV4k1dtB8P3eprCszQBSEZ9oOWA5ODgDOenagDVorll8UXk6WUFjb6deXt35rp5F6TCEjxkl9mc5YDG38agfxw81mLyw07zoIbFb+78yXY0aMW+VRg7mGxuOBwOeaAOwqpqn/IIvf8Arg//AKCawpfFrrfSNFZK+lw3UVnLc+bhxJIFIITHKjeuTkd+OK29Xljj0m83yKmYHxuYDPymgCLw9/yLWlf9ecP/AKAK0qy/Dzp/wjWlfMv/AB5w9/8AYFaXmJ/fX86AHUU3zE/vr+dHmJ/fX86AHVVtP9Zdf9dj/wCgrVjzE/vr+dVrR08y6+Zf9ce/+yKALdFN8xP76/nR5if31/OgB1FN8xP76/nR5if31/OgB1FN8xP76/nR5if31/OgCve/8u3/AF3X+tWqp3rqfs/zL/r17/WrXmJ/fX86AHUU3zE/vr+dHmJ/fX86AHUU3zE/vr+dHmJ/fX86AHUUxpokRneRFVRkktwKw5vGeipIYre4a8l7JaxmQn8Rx+tVGEpbImU4x+Jmtb/8fd5/vr/6AKkubqCzgaa5mjhiXq7sABXMxarrd/PcjT9MWzV3GZ75wCnyj+AHJNWrbwzaNOt1q10+qXQ5DTkeWh/2U6D9avkS+Jke0cvgX36CHxQ16dmiabcX5/57MPKhH/Am6/gKadF1fVv+QzqQitz1tLEFFPszn5iPyroQ0agAMoA6AGl8xP76/nR7RL4Fb8w9m38bv+RBY6faabbiCyt44Ih/Cgxn6+tWab5if31/OjzE/vr+dZttu7NEklZDqrX3+pj/AOu0f/oQqfzE/vr+dVr10MMfzL/ro+/+0KQy3RTfMT++v50eYn99fzoAdRTfMT++v50eYn99fzoAdRTfMT++v50eYn99fzoAdVWH/kIXX+6n8jVjzE/vr+dVYXX+0Lr5l+6nf60AXKKb5if31/OjzE/vr+dADqKb5if31/OjzE/vr+dADqKb5if31/OjzE/vr+dAFfUf+PF/95f/AEIVaqnqDobJ8Mv3l7/7Qq15if31/OgB1FN8xP76/nR5if31/OgB1FN8xP76/nR5if31/OgB1FN8xP76/nR5if31/OgCBP8AkJy/9cU/m1WaqK6f2lKdy/6pO/u1WfMT++v50AOopvmJ/fX86PMT++v50AOopvmJ/fX86PMT++v50AOqtqP/ACDrj/cNT+Yn99fzqtqDodPuAGX7h70AW6Kb5if31/OjzE/vr+dADqKb5if31/OjzE/vr+dADqKb5if31/OjzE/vr+dADqq/8xX/ALYf+zVY8xP76/nVXev9q53L/qPX/aoAuUU3zE/vr+dHmJ/fX86AHUU3zE/vr+dHmJ/fX86AHUU3zE/vr+dHmJ/fX86AIr3/AI8bj/rk38qki/1Kf7oqG8dPsNx8y/6tu/tUkTp5KfOv3R3oAlopvmJ/fX86PMT++v50AOopvmJ/fX86PMT++v50AOopvmJ/fX86PMT++v50AQR/8hKf/rkn82qzVRHT+0ZzuX/VJ392qz5if31/OgB1FN8xP76/nR5if31/OgB1FN8xP76/nR5if31/OgB1Mm/1En+6f5UvmJ/fX86ZM6eRJ86/dPf2oAbZ/wDHjb/9c1/lU9V7N0+xW/zL/q17+1TeYn99fzoAdWH4M/5ErRf+vOL/ANBFbXmJ/fX86xfBn/IlaL/15xf+gigDcooooAKgvI7ia0kS1nSCYj5JHj8wKfdcjP51PRQBya+DrmK7bU4NXEervI7yXH2UeWQyqpUR7uOEU5z1z60kvgZEtFtLHUZLa3kslsboGIO00SluQcja3ztzz16cV1tFAHNS+EQ+oO0d8Y9OluYruWzEQJaWMKFw+eF+RMjHbrzWh4g02w1DSbk3tjbXJihcx+dEr7DtPIyOK1aqap/yCL3/AK4P/wCgmgCj4fs7U+G9LJtoSTZw8mMf3BWl9itP+fWH/v2KqeHv+Ra0r/rzh/8AQBWlQBB9itP+fWH/AL9ij7Faf8+sP/fsVPRQBB9itP8An1h/79iq1rZ2xe5zbQnExAyg44FaFVbT/WXX/XY/+grQA/7Faf8APrD/AN+xR9itP+fWH/v2KnooAg+xWn/PrD/37FH2K0/59Yf+/YqeigCD7Faf8+sP/fsUfYrT/n1h/wC/YqeigDPvLO2X7Pi2hGZlBwg96s/YrT/n1h/79imXv/Lt/wBd1/rVqgCD7Faf8+sP/fsUfYrT/n1h/wC/YqesnVfEFrpbrbhXub6T/V2kA3O3+A9zTjFydkTKSirsv/YrT/n1h/79isXUtX0mym+yW9pHe37fdtbeNWb/AIEeij3NR/2Zrmtc6refYLU/8ulm3zEejSf4Vs6dpVjpUPlWNtHCp6lRy31PU1paEd9X/XUjmnL4VZf10/z+4wYfDEuqzLc68IQinKWFuMRr/vHq5/SuhTTrGJdsdnbqo7LEoH8qs0VMpuRUYKO25n29nbG6uwbaEgOuPkHHyirP2K0/59Yf+/Yptv8A8fd5/vr/AOgCrNQWQfYrT/n1h/79ij7Faf8APrD/AN+xU9FAEH2K0/59Yf8Av2KPsVp/z6w/9+xU9FAEH2K0/wCfWH/v2Kr3lnarEhFtCP3sY4Qf3hV+q19/qY/+u0f/AKEKAHfYrT/n1h/79ij7Faf8+sP/AH7FT0UAQfYrT/n1h/79ij7Faf8APrD/AN+xU9FAEH2K0/59Yf8Av2KPsVp/z6w/9+xU9FAEH2K0/wCfWH/v2KrQ2dsb+5BtocAJgbBx1rQqrD/yELr/AHU/kaAH/YrT/n1h/wC/Yo+xWn/PrD/37FT0UAQfYrT/AJ9Yf+/Yo+xWn/PrD/37FT0UAQfYrT/n1h/79ij7Faf8+sP/AH7FT0UAZ9/Z2y2blbaEHK8hB/eFWfsVp/z6w/8AfsUzUf8Ajxf/AHl/9CFWqAIPsVp/z6w/9+xR9itP+fWH/v2KnooAg+xWn/PrD/37FH2K0/59Yf8Av2KnooAg+xWn/PrD/wB+xR9itP8An1h/79ip6KAKC2dr/aMq/ZocCJDjYPVqsfYrT/n1h/79imp/yE5f+uKfzarNAEH2K0/59Yf+/Yo+xWn/AD6w/wDfsVPRQBB9itP+fWH/AL9ij7Faf8+sP/fsVPRQBB9itP8An1h/79iq1/Z2q2E7LbQghDghBWhVbUf+Qdcf7hoAd9itP+fWH/v2KPsVp/z6w/8AfsVPRQBB9itP+fWH/v2KPsVp/wA+sP8A37FT0UAQfYrT/n1h/wC/Yo+xWn/PrD/37FT0UAQfYrT/AJ9Yf+/Yqr9jtv7U2/Zodvk5xsGPvVo1V/5iv/bD/wBmoAf9itP+fWH/AL9ij7Faf8+sP/fsVPRQBB9itP8An1h/79ij7Faf8+sP/fsVPRQBB9itP+fWH/v2KPsVp/z6w/8AfsVPRQBSu7O1WynItoQRGxBEY9KfFZWpiQm2h+6P+WYp97/x43H/AFyb+VSRf6lP90UAR/YrT/n1h/79ij7Faf8APrD/AN+xU9FAEH2K0/59Yf8Av2KPsVp/z6w/9+xU9FAEH2K0/wCfWH/v2KPsVp/z6w/9+xU9FAGelna/2hMv2aHAjQgbB6tVn7Faf8+sP/fsU2P/AJCU/wD1yT+bVZoAg+xWn/PrD/37FH2K0/59Yf8Av2KnooAg+xWn/PrD/wB+xR9itP8An1h/79ip6KAIPsVp/wA+sP8A37FMmsrUQyEW0P3T/wAsxVqmTf6iT/dP8qAKtpZ2ps4CbaEkxrkmMelTfYrT/n1h/wC/Yos/+PG3/wCua/yqegCD7Faf8+sP/fsVleDP+RK0X/rzi/8AQRW5WH4M/wCRK0X/AK84v/QRQBuUUUUAFFFFABRRRQAVU1T/AJBF7/1wf/0E1bqpqn/IIvf+uD/+gmgCDw9/yLWlf9ecP/oArSrN8Pf8i1pX/XnD/wCgCtKgAooooAKq2n+suv8Arsf/AEFatVVtP9Zdf9dj/wCgrQBaooooAKKKKACiqV/rGnaWm69vYYPZm+Y/QdTWT/wktzenbo+j3VyDwJpx5Mf155I+gq405NXSIlUjF2b1Nm9/5dv+u6/1qHUtb07SVBvbpI2P3Y+rt9FHJrFudO8QX3kHUNVS1jaVR5NimCOv8bc1q6b4d0zS3MsFuGnP3p5TvkP/AAI81XLCO7v6f5k805fCrev+RnNf65rn7vTrV9MtG63dyP3hH+wnY+5rU0nQ7LR0YwKzzycy3Ep3SSH3P9K0qKUqjastEONNJ8z1YUUUVmaBRRRQBWt/+Pu8/wB9f/QBVmq1v/x93n++v/oAqzQAUUUUAFFFFABVa+/1Mf8A12j/APQhVmq19/qY/wDrtH/6EKALNFFFABRRRQAUUUUAFVYf+Qhdf7qfyNWqqw/8hC6/3U/kaALVFFFABRRRQAUUUUAVdR/48X/3l/8AQhVqquo/8eL/AO8v/oQq1QAUUUUAFFFFABRRRQBWT/kJy/8AXFP5tVmqyf8AITl/64p/Nqs0AFFFFABRRRQAVW1H/kHXH+4as1W1H/kHXH+4aALNFFFABRRRQAUUUUAFVf8AmK/9sP8A2arVVf8AmK/9sP8A2agC1RRRQAUUUUAFFFFAEF7/AMeNx/1yb+VSRf6lP90VHe/8eNx/1yb+VSRf6lP90UAPooooAKKKKACiiigCtH/yEp/+uSfzarNVo/8AkJT/APXJP5tVmgAooooAKKKKACmTf6iT/dP8qfTJv9RJ/un+VAEdn/x42/8A1zX+VT1BZ/8AHjb/APXNf5VPQAVh+DP+RK0X/rzi/wDQRW5WH4M/5ErRf+vOL/0EUAblFFFABRRRQAUUUUAFVNU/5BF7/wBcH/8AQTVuqmqf8gi9/wCuD/8AoJoAg8Pf8i1pX/XnD/6AK0qzfD3/ACLWlf8AXnD/AOgCtKgAooooAKq2n+suv+ux/wDQVq1VW0ID3ZJwBMf/AEFaALVNkkSKNpJHVEUZZmOAB9aw7rxRAbhrPSYJNTvBwVgPyJ/vP0FQx+HrrVZFuPEVyJwDlLGHIgT693P14rRU7az0/MydS+kNfyHN4kuNQlaLQLA3iqcNdSt5cIPserfhSf2NrWoc6nrTQoesFgvlj6bzljXQxxpFGscaKiKMKqjAAp1P2iXwqwezb+N3/BGVYeG9I01vMgsozL3lk+dz/wACPNatFFZyk5O7ZcYqKskVb3/l2/67r/WrVVb3/l2/67r/AFq1SKCiiigAooooAKKKKAK1v/x93n++v/oAqzVa3/4+7z/fX/0AVZoAKKKKACiiigAqtff6mP8A67R/+hCrNVr7/Ux/9do//QhQBZooooAKKKKACiiigAqrD/yELr/dT+Rq1VWH/kIXX+6n8jQBaooooAKKKKACiiigCrqP/Hi/+8v/AKEKtVV1H/jxf/eX/wBCFWqACiiigAooooAKKKKAKyf8hOX/AK4p/Nqs1WT/AJCcv/XFP5tVmgAooooAKKKKACq2o/8AIOuP9w1ZqtqP/IOuP9w0AWaKKKACiiigAooooAKq/wDMV/7Yf+zVaqr/AMxX/th/7NQBaooooAKKKKACiiigCC9/48bj/rk38qki/wBSn+6Kjvf+PG4/65N/KpIv9Sn+6KAH0UUUAFFFFABRRRQBWj/5CU//AFyT+bVZqtH/AMhKf/rkn82qzQAUUUUAFFFFABTJv9RJ/un+VPpk3+ok/wB0/wAqAI7P/jxt/wDrmv8AKp6gs/8Ajxt/+ua/yqegArD8Gf8AIlaL/wBecX/oIrcrD8Gf8iVov/XnF/6CKANyiiigAooooAKKKKAMnUvEmm6Tdi3upJA+0PIyRMywoTgM5AwoJzyfQ1b1TnSLzH/PB/8A0E1zPiHRNVuL3VlsbaOaHWLOO1eV5Av2cqXG4g8sMP0Hce9a2v6LZX+iyLdJK/2eB9hWZ05299pGfxoAs+Hv+Ra0r/rzh/8AQBWlWJ4fsLdvDelkq+TZw/8ALRv7g960f7Ptv7r/APfxv8aALVFVf7Ptv7r/APfxv8aP7Ptv7r/9/G/xoAz9Q8S2trcGzs45L+/7W9uM7f8AePRR9azbbRL/AFqSd9buTFB5vNhauQmcD7z9W+nStu10LTLJGW1tVhDHLeWxGT6nnmktbG3Z7nKtxMQP3jeg96151H4F8/62MvZuXxv5dP8Aglu1s7axt1gtYI4Yl6Ii4FT1V/s+2/uv/wB/G/xo/s+2/uv/AN/G/wAaybvuapW0Raoqr/Z9t/df/v43+NH9n2391/8Av43+NAFqiqv9n2391/8Av43+NH9n2391/wDv43+NABe/8u3/AF3X+tWqzLuxt1+z4VuZlB/eN7+9Wf7Ptv7r/wDfxv8AGgC1RVX+z7b+6/8A38b/ABo/s+2/uv8A9/G/xoAtUVV/s+2/uv8A9/G/xo/s+2/uv/38b/GgC1RVX+z7b+6//fxv8aP7Ptv7r/8Afxv8aAFt/wDj7vP99f8A0AVZrNgsbc3V0Cr4V1x+8b+6PerH9n2391/+/jf40AWqKq/2fbf3X/7+N/jR/Z9t/df/AL+N/jQBaoqr/Z9t/df/AL+N/jR/Z9t/df8A7+N/jQBaqte/6mP/AK7R/wDoQpP7Ptv7r/8Afxv8ar3ljbrEhCtzKg/1jf3h70AaVFVf7Ptv7r/9/G/xo/s+2/uv/wB/G/xoAtUVV/s+2/uv/wB/G/xo/s+2/uv/AN/G/wAaALVFVf7Ptv7r/wDfxv8AGj+z7b+6/wD38b/GgC1VWH/kIXX+6n8jR/Z9t/df/v43+NVorG3N9crtbACY/eN7+9AGnRVX+z7b+6//AH8b/Gj+z7b+6/8A38b/ABoAtUVV/s+2/uv/AN/G/wAaP7Ptv7r/APfxv8aALVFVf7Ptv7r/APfxv8aP7Ptv7r/9/G/xoANR/wCPJ/8AeX/0IVarMv7G3SzZgrZyv/LRv7w96s/2fbf3X/7+N/jQBaoqr/Z9t/df/v43+NH9n2391/8Av43+NAFqiqv9n2391/8Av43+NH9n2391/wDv43+NAFqiqv8AZ9t/df8A7+N/jR/Z9t/df/v43+NACp/yEpf+uKfzarNZq2Nv/aEq7WwIkP8ArG9W96sf2fbf3X/7+N/jQBaoqr/Z9t/df/v43+NH9n2391/+/jf40AWqKq/2fbf3X/7+N/jR/Z9t/df/AL+N/jQBaqtqH/IOuP8AcNJ/Z9t/df8A7+N/jVe+sbdLCdgr5CHH7xv8aANKiqv9n2391/8Av43+NH9n2391/wDv43+NAFqiqv8AZ9t/df8A7+N/jR/Z9t/df/v43+NAFqiqv9n2391/+/jf40f2fbf3X/7+N/jQBaqr/wAxX/th/wCzUf2fbf3X/wC/jf41W+w2/wDae3a2PJz/AKxvX60AadFVf7Ptv7r/APfxv8aP7Ptv7r/9/G/xoAtUVV/s+2/uv/38b/Gj+z7b+6//AH8b/GgC1RVX+z7b+6//AH8b/Gj+z7b+6/8A38b/ABoAfe/8eNx/1yb+VSRf6lP90VSu7C3WynYK+RGxH7xvT61JHp9sYkO1/uj/AJaN/jQBcoqr/Z9t/df/AL+N/jR/Z9t/df8A7+N/jQBaoqr/AGfbf3X/AO/jf40f2fbf3X/7+N/jQBaoqr/Z9t/df/v43+NH9n2391/+/jf40AKn/ISn/wCuSfzarNZqWNv/AGhMu1sCND/rG9W96sf2fbf3X/7+N/jQBaoqr/Z9t/df/v43+NH9n2391/8Av43+NAFqiqv9n2391/8Av43+NH9n2391/wDv43+NAFqmTf6iT/dP8qg/s+2/uv8A9/G/xpkthbCFztfhT/y0b/GgCaz/AOPG3/65r/Kp6oWthbtZwMVfJjUn943p9al/s+2/uv8A9/G/xoAtVh+DP+RK0X/rzi/9BFaX9n2391/+/jf41m+DP+RK0X/rzi/9BFAG5RRRQAUUUUAFFFFABVTVP+QRe/8AXB//AEE1bpCAQQRkHqDQBzug+INFj8O6Yj6vp6stpECDcpkHYPetD/hI9D/6DOnf+BSf41Y/srTv+fC1/wC/K/4Uf2Xp/wDz4Wv/AH5X/CgCv/wkeh/9BnTv/ApP8aP+Ej0P/oM6d/4FJ/jVj+y9P/58LX/vyv8AhR/Zen/8+Fr/AN+V/wAKAK//AAkeh/8AQZ07/wACk/xqva+INFV7nOsaeMzEj/Sk6bR71of2Xp//AD4Wv/flf8Kpaf4csLKW+c21vJ9quTOAYV+TKqu0cf7OfxoAl/4SPQ/+gzp3/gUn+NH/AAkeh/8AQZ07/wACk/xqx/Zen/8APha/9+V/wo/svT/+fC1/78r/AIUAV/8AhI9D/wCgzp3/AIFJ/jR/wkeh/wDQZ07/AMCk/wAasf2Xp/8Az4Wv/flf8KP7L0//AJ8LX/vyv+FAFf8A4SPQ/wDoM6d/4FJ/jR/wkeh/9BnTv/ApP8asf2Xp/wDz4Wv/AH5X/Cj+y9P/AOfC1/78r/hQBn3fiDRW+z7dY084mUn/AEpOnPvVj/hI9D/6DOnf+BSf41DqXhuw1D7Hi3t4vs9yk52wr8+3Pynjoc1e/svT/wDnwtf+/K/4UAV/+Ej0P/oM6d/4FJ/jR/wkeh/9BnTv/ApP8asf2Xp//Pha/wDflf8ACj+y9P8A+fC1/wC/K/4UAV/+Ej0P/oM6d/4FJ/jR/wAJHof/AEGdO/8AApP8asf2Xp//AD4Wv/flf8KP7L0//nwtf+/K/wCFAFf/AISPQ/8AoM6d/wCBSf40f8JHof8A0GdO/wDApP8AGrH9l6f/AM+Fr/35X/Cj+y9P/wCfC1/78r/hQBnweINFFzdMdY0/DOuP9KTn5R71Y/4SPQ/+gzp3/gUn+NRWnhywtb/ULk21u4u5VkCGFcR4jVMDj/Zz+NXf7L0//nwtf+/K/wCFAFf/AISPQ/8AoM6d/wCBSf40f8JHof8A0GdO/wDApP8AGrH9l6f/AM+Fr/35X/Cj+y9P/wCfC1/78r/hQBX/AOEj0P8A6DOnf+BSf40f8JHof/QZ07/wKT/GrH9l6f8A8+Fr/wB+V/wo/svT/wDnwtf+/K/4UAV/+Ej0P/oM6d/4FJ/jVe88Q6I0SBdY084lQ/8AH0n94e9aH9l6f/z4Wv8A35X/AAqnqXh2w1C3iiW2t4tlxFNuEK87HV8dO+3H40ASf8JHof8A0GdO/wDApP8AGj/hI9D/AOgzp3/gUn+NWP7L0/8A58LX/vyv+FH9l6f/AM+Fr/35X/CgCv8A8JHof/QZ07/wKT/Gj/hI9D/6DOnf+BSf41Y/svT/APnwtf8Avyv+FH9l6f8A8+Fr/wB+V/woAr/8JHof/QZ07/wKT/Gj/hI9D/6DOnf+BSf41Y/svT/+fC1/78r/AIUf2Xp//Pha/wDflf8ACgCv/wAJHof/AEGdO/8AApP8arxeINFF9csdY0/DBMH7Unv71of2Xp//AD4Wv/flf8Ko23huwg1a+vjb27C6WJRGYVwmwHpx3z+lAE3/AAkeh/8AQZ07/wACk/xo/wCEj0P/AKDOnf8AgUn+NWP7L0//AJ8LX/vyv+FH9l6f/wA+Fr/35X/CgCv/AMJHof8A0GdO/wDApP8AGj/hI9D/AOgzp3/gUn+NWP7L0/8A58LX/vyv+FH9l6f/AM+Fr/35X/CgCv8A8JHof/QZ07/wKT/Gj/hI9D/6DOnf+BSf41Y/svT/APnwtf8Avyv+FH9l6f8A8+Fr/wB+V/woAz7/AMQaK9myrrGnkll4+1J/eHvVj/hI9D/6DOnf+BSf41Dq/huw1TTZLRbe3hLsjb1hXI2uG9O+MfjV7+y9P/58LX/vyv8AhQBX/wCEj0P/AKDOnf8AgUn+NH/CR6H/ANBnTv8AwKT/ABqx/Zen/wDPha/9+V/wo/svT/8Anwtf+/K/4UAV/wDhI9D/AOgzp3/gUn+NH/CR6H/0GdO/8Ck/xqx/Zen/APPha/8Aflf8KP7L0/8A58LX/vyv+FAFf/hI9D/6DOnf+BSf40f8JHof/QZ07/wKT/GrH9l6f/z4Wv8A35X/AAo/svT/APnwtf8Avyv+FAGeviHRP7Qlb+2NP2mJBn7Unq3vVj/hI9D/AOgzp3/gUn+NRx+HbBNZn1D7NblZbeOHyvJXC7Gc56d9/wClXP7L0/8A58LX/vyv+FAFf/hI9D/6DOnf+BSf40f8JHof/QZ07/wKT/GrH9l6f/z4Wv8A35X/AAo/svT/APnwtf8Avyv+FAFf/hI9D/6DOnf+BSf40f8ACR6H/wBBnTv/AAKT/GrH9l6f/wA+Fr/35X/Cj+y9P/58LX/vyv8AhQBX/wCEj0P/AKDOnf8AgUn+NV77xBoj2E6rrGnklDgfak/xrQ/svT/+fC1/78r/AIVS1fw5YappF3YrbW8JuIjGJFhXK579KAJf+Ej0P/oM6d/4FJ/jR/wkeh/9BnTv/ApP8asf2Xp//Pha/wDflf8ACj+y9P8A+fC1/wC/K/4UAV/+Ej0P/oM6d/4FJ/jR/wAJHof/AEGdO/8AApP8asf2Xp//AD4Wv/flf8KP7L0//nwtf+/K/wCFAFf/AISPQ/8AoM6d/wCBSf40f8JHof8A0GdO/wDApP8AGrH9l6f/AM+Fr/35X/Cj+y9P/wCfC1/78r/hQBX/AOEj0P8A6DOnf+BSf41W/wCEg0X+09/9saft8nGftSdc/WtH+y9P/wCfC1/78r/hVH/hG7D+3f7S+z2+37N5Hk+SuPvbt3Tr2oAm/wCEj0P/AKDOnf8AgUn+NH/CR6H/ANBnTv8AwKT/ABqx/Zen/wDPha/9+V/wo/svT/8Anwtf+/K/4UAV/wDhI9D/AOgzp3/gUn+NH/CR6H/0GdO/8Ck/xqx/Zen/APPha/8Aflf8KP7L0/8A58LX/vyv+FAFf/hI9D/6DOnf+BSf40f8JHof/QZ07/wKT/GrH9l6f/z4Wv8A35X/AAo/svT/APnwtf8Avyv+FAFG78Q6I1lOo1jTyTGwA+1J6fWpI/EWiCJAdZ07IUf8vSf40aloGn3+l3dmLW3iNxC8QkWFcruUjI47ZqaHR9PigjiNlbNsULnyV5wPpQBH/wAJHof/AEGdO/8AApP8aP8AhI9D/wCgzp3/AIFJ/jVj+y9P/wCfC1/78r/hR/Zen/8APha/9+V/woAr/wDCR6H/ANBnTv8AwKT/ABo/4SPQ/wDoM6d/4FJ/jVj+y9P/AOfC1/78r/hR/Zen/wDPha/9+V/woAr/APCR6H/0GdO/8Ck/xo/4SPQ/+gzp3/gUn+NWP7L0/wD58LX/AL8r/hR/Zen/APPha/8Aflf8KAM9PEGiDUJm/tjT9pjQA/ak9W96sf8ACR6H/wBBnTv/AAKT/Go4vDthHrFzf/ZrcrPBFEIvIXC7C5z077/0FXP7L0//AJ8LX/vyv+FAFf8A4SPQ/wDoM6d/4FJ/jR/wkeh/9BnTv/ApP8asf2Xp/wDz4Wv/AH5X/Cj+y9P/AOfC1/78r/hQBX/4SPQ/+gzp3/gUn+NH/CR6H/0GdO/8Ck/xqx/Zen/8+Fr/AN+V/wAKP7L0/wD58LX/AL8r/hQBX/4SPQ/+gzp3/gUn+NMl8RaIYXA1nTslT/y9J/jVv+y9P/58LX/vyv8AhUVxo2nz2s0IsrZTIhXcIV4yMZ6UAVrXxDoi2cCnWdPBEagj7Unp9am/4SPQ/wDoM6d/4FJ/jSadoGn2OmWlmbS3lMEKRGQwrltoAz074qz/AGXp/wDz4Wv/AH5X/CgCv/wkeh/9BnTv/ApP8aq+CyG8E6IykEGyiIIPX5RWl/Zen/8APha/9+V/wqyiJGipGqoijCqowAKAHUUUUAFFFFABRRRQAUUUUAFFFYup+KNP0q++y3C3DFFDzSRwlkhUnALkdAaANqsC88Sta6gtudNuhatcLa/bCAEErcL8uclc4BPvXPSeMm0/xzPBPe/arK5lS2itYgGa3bauHOOisSeSa2dU0vX9Yt9P3S2NnLDeee+A0oRApC4zgMwJBycDI6GgDmtF1LU9L8QkXlxHcyPcrYTwm9Z5JJCQfNVCMKoHGPQGvTKp22m29u6Tsiy3YQI106L5j/UgCrlABRRRQAUVWv76DTbGa8umKwwruchST+AHU1yWo+ItQ1G4tYtKt75Y1fbeW0cQS5UkZTJc4VD3b9RQB0+r6ouk2P2gwvO7SLFHEhALuxwoyeBya5fUZdR8SWlz9guLuw1C1PltZtOIVhfOfMZlBLjHQdDVyaSbxjYSWBszaQpM0V2ZZP3sEqYKmPbkE8qwbNWbLwy7z302tzw37XcaQsiw7EZEJILDJyxz7UAXfDurHWtGivGj2NuaNsMGDFTgsCOCDjNatNjjSGJY4kVI0GFVRgAe1OoAKKKKACisfVfEtjpF0tvOlw7bPNkMMJcRR5xvbHQZrnrPxHqljLdX2r2l5PamYRieEILaONiNjIM7n4IyefagDY1PxUmnX88AsLiaC1CG6uUI2w7+h25yR3OOlcjpWsapp2vtNd3K3IadbOeP7cXMjudyvHGR8qhSOB2zXR3Xh7Vb+5ur9Z7WwurmNrWaIKZo5Iedpb7vzjJ5Hrjmtuw0OxsEtitvG9xBCsIuXQGQqBj73WgDRooooAKKKhu7qGxtJbq4fZDEpd2xnAFAE1U9U1D+y9PkuvstxdMn3YbdNzufQDiuU1TxPeaktvFo8N9HiQfa4FgC3XlsPkZN/wAoUnq3YelbGn61fanL9nt7EW0lrP5V6t0+WQYBBXbkNuB65GKAKuppdeJ9BjvtHvriLzIT5UMc/kgSHjc7AE/Kf4ehxWh4Z1STVdJ3zAedbyNbyOrhlkZOCykAZBqnp3hiaC91T7XdI+l3kjMmmxxjy13YyWY8knHQYAz3roYIIbaBIIIkiiQbVRFwFHsKAJKKKKACiisnV/ENno00cM0dzLI6GQrBCXKRjq5x0AoA1qyLnxDBa69BpUttcr5wwt0yYh34yEznlse1c7D4l1K1ub/U761u7rTYyDHLbBFt1gJGHGTudsct6dMVr6vpup69o13bOLO3kaVWs5Ms5iAPEh6fN3wPpmgDlBq2raP4mubi7uBN9nmENxAb0/vhK37vy4iuBtX06nNem1m2ejwwi3mvCl9qES7TeywoJD+QGBz0rSoAKKKKACimTTR28Ek0rbY41Lsx7AcmuN1TxVc6jaxR6LFexyF1eaP7Pi4eBujwhvlOTjk9PSgDq9QvV0+ye5MM05XAWKFdzuTwABXNz3F54ntL23iW90+8sW2SWgnEfmMy5QmVQTt5zx6c1csdZ1C+kaxgsDbXVpJGl0LyQMVjZch1KZDk4I6jmmaZ4fv49U1S41C7ha0vJ3cWsUed6FQo8xm5OAOAMDnvQBL4S1K5vdNktbxhLdWD/Zpp0k3rMwAywOB+PvXQVDa2tvZWyW1rDHDDGMLHGuAB9KmoAKKKKACisvV9etdGaFJoriaWbJWK3iLttXlmwOwrmV8S6lHf3uqPa3l7pUSeZAbQIsPkkcsdx3NIOcr2x0oA3db8SnR3kxpl5dRQIJbiWIALGpPbJ+Y98DsK46/1XU9M8T3V/JdJIlt+/wDKe9KCaB+I40ixgMOue5rqNWttY8Q6FeQW32GGK4MZtmkZ23R5DFnAx1HG0fnWnaaPGkcD35jvryEkrcSQqpTPZcDgDt/OgDRRt8atgruAOD2p1FFABRRTXdY0Z3OFUZJ9BQA6oL68i0+wuLyfPlQRtI+BzgDJxXI6z44t20K6lsTd28iKsoke3IZoNwDSxgj5sDPbjriprPVLvUrRtFXTy0pgRna+nDiW3fILkp1Y8jbx9aAH/wBpP4gnWxumvtGZE+0NCrqGuIscESL0APUDn8Ks+C9WXUvD9ukl8t5dRpmR925gpJ2biON23Ge9Rad4Untry1+2agLuzsoHt7ZGjIkKOACJGz82AMDgVv2NhaaZaR2ljbRW9vGMJHEoUAUAWaKKKACiis7Vtat9HSHzYriaWdisUNvGXd8DJwB6CgDRrG1nXm0u5itrfT5764eJ5jHCygrGuMnk8nJGB3rnZ/Fktx4lQ2IurqBbQXNvbRMsSyr8wkZi3JKnA2+vUVoNbXviSSz1uzeKxMKCSxlILtIrr8yyrwNp44B6gHNAGfLIv9t+H9fj1O6uoru6eDDvsSNXUhV2DjIIHJ5967usnRtDj0zTY7acpcyrM05cphRIzEkqCTtAzxzWtQAUUUUAFFBOBk1x2reNrc6PfPp4uY7hInkgke3OJVU4d48j5tvJx7dKAOtuJhb28kzK7BFLFUXLH2A9awbe8/4S3TlME97pnlTFbqDhJhj+AkZ254OQc1S0rX764gi0+ztZJLh4BcW9xfTqwmhLcuxQcHkfLgdR0q7/AMI/e/8ACVPqkd+ttZyRKs9vDGCblh3YtnaO3HJ9aAIvBWqre6Ubd9Q+2TxO5Us+9xFvITef72B35rp6q6fptlpVqtrYWsVtAuSEiUKOatUAFFFFABRWfq2r2+jwRyTJNK8riOKKBC7yN6AVyl34rkvPEVimn/apoXgaWC2jKxCZ1JEiyFhkbRj5fWgDpNa8QQ6JJbCe2uZI5XCvNGmUgBONznPAz6ZrE8QWk1jq+k61JqNzMv8AaKRiIvtijjkDLjaODyV5bJrRt7q48TaXLILS3Gm3VsRGkzHe7nghgBhQD6ZJ9qn0HRLnT9HhtNVvv7TljKlWeJVWPb0Cjrx6kk0AbVFFFABRRRQAUyaVYIJJnDFUUsdoycD0FcvqPjK3NnfR2CXH2pI5fs0jwEJM6A7ghP3iPTvjjNVtE8SXdxZW1raW01zNdwNcWd1ezridcjcW2DK43AhcdMDigC6uqz6/ctpLQ6ho8jRLcrJ8u+WHdggEE7G6e4zTfB+pxSi9046ibp4bqYQB5PMkWFSF+c/724DPbFTf2Lq8viptTe/ggtvs8URWGPMj7SSwy3CqSR0BJx1FbNjptlpkTRWNrFbo7l2EagbmJySfUk0AWqKKKACiiigAooooAKKKKACiimu4jjZznCgk4GTQA6svU/EWk6PMkV/fRQSOMhWPIHqfQe5rmdc8YTG0WMW1/pkUjJM1yyLvFtvVXcDnaRuB5HA5qvfS3smjeIdKSFtU1BBFGk8Cp5k8MhO3cemVG4H86AOgt9a1C38SNYatFbRW10paxkiYnO3qrk8bsc8VSu9M1e91K61OztIIfPiNpLa3cuUuIx92TK52kZPHcelXJ/Dy+IdNs4tdg8lLeTzFtYJjtIHCh2ABOB1wcfWuhRFjjVEAVVAAA7CgDN0fRYdN0i2s5kinljjRZJTGMyMo4J45x2rUoooAKKKx9Y106U4jj067vGEZmk8lQFSMdSWPGfbqaANSeeK2geeeRY4o13O7nAUepNc9d+I5tR02Wbws9peTW7AzrKWBC4zgDGSSOnaubbXri4W81Ka9M0EN0iz6ZMi7GtpApjdRjOec5yckEdq3dNTVW8Z6vOumGG0keOL7VMwXeip/yzUcn5ieTgUAWb25TxP4dhhtbZ54NRTbI6yBDbDuxzzlT0A7iodP0HVZNSe51aeDiyNmZLR2V58kHe3A2kY4wT1PtWlonhvT9A+0NaLI01y5eaaVyzOSSfoBz0AFa9AFaw0+10y0W1s4VihUk4BJJJ6kk8kn1NWaKKACikJwCfSuI17xjOunSLBZ31iJFLx3TxjcYkZRKyqeQQpyMjpzQB02q+INK0XYNRvY4C4LANydo6tgdh61njW7+28Rx29/HbLpl6CtlNExZiw5w56fMORisK4ursWPiDT4d2rXRsA1ncRqrSywyllCkjAJU5PbjmtkeHzrmgWthrVubaCB1ZbWCfkqo+UOw7+u0/jQBHe2Oq3esyarY2sMTRxtatFdS5S8iPOflztweh7gmrWmeFreDTdMh1D/AEqayU7RvPlBi2c7ehx0BI7Vuwwx28EcMKBI41Coo7AdBT6ACiiigApskiQxNJI6pGgLMzHAA9azdW1d9NeKKDT7q9mkBbbCAAqjqSx4HXp3ripvEU99FqeqC8cw2/lznTJ0URzWbpnIB5LZ3c56rjFAHTT+Im1WwuB4Wms7u8hILLMzBQpzg4Ayc4IHaiTUV8ReGY1gsWuRer5M8XmBDD2ckn0Ppz0qtbLqbeOby4g0zbZ+TBALqVgqGMBmYIByxyw9AMVq6R4b0/Rru7vLcSyXd25eaaV9xOTnAHQD6CgDK03w9qy6lbSalcwNHZ2r2q3EDMJbhWwAXGPlIA6gnmuh07TLPSbb7PZw+WhO5iSWZ2PUsx5J9zVuigAooooAKz9U1zTdFRG1C7SDfnaDyTjqcDnA9a5vXvF9zFYXKWen3sDusi21y8Y+coCX2qeeAGIyMHFVo7+aMajbwStrLSaY1zp1wFVpmRsAxkjGeSCOnX2oA2JNfvbfXLRp0tTod8AltcRMWbeRkFuwB7Ypuo2WqX2tpqWn28cElmpiUzygx3sbcspC5K4IGCffiobDw/Lq/hG20nWbZrO2RYwIIpv3jKoHDsBgZP8AdP4109raw2VrFbW0YjhiUKiDsBQBhaX4Vhj0mzttUCztbyPKIkdvJUs24DHG4L0G4V0dFFABRRWdquqvp3kxw2Nze3ExISOEDHHJLMeFH1oA0GZUUsxCqBkkngCufk8RpqttcweGbmyutRjAIWZiEC5I3cDkZBHFcvP4jutTk1K+gvZIUt7dLmHT51UR3FvgiQHPJbIYdeMD1rXgbULjxhDd2Gk4shYQxpcSsEjVWJZgoHJbGBjoKANCDWH1nw1uTTzc3Mube4tPMCbG6Pkk8AfnzVTTfDuq2+o6aLy5gktdNjkjiuFY+dMjLtVXGMcDByDyQPetbTvDen6bqt5qkYkkvrtiZJZHJwOPlUdAOB2z6mtegClpuk2ekwNFaRFd7bpHdizyN6sx5Jq7RRQAUUVyWt+LLm3t7qKy028EjeZBbXLxja8yqzYCnk/dOD0JoA39T1iw0eJJL+5SEO21AeSx9gOTWPc+IrqDULG8AtZPDt2FRLmNiz7mGVY9gvasvS9TeO5QpdNrEdxpz3dhM6qZ1IC74+AOpII4Hcdqs6JoV1qXgmLRtYtXsLcxRqY45R5zd33EDC5PYcj1FAFzVbLUtQ1iC70+FYJdPOYp5pAY7kMMPGQMkDHfsQKNM8KxnS1g1ZVkzdPcm2ikbyVLHOztvUe461u2NjbabZRWdpEIoIhtRAScD6nk1YoAQAKAAAABgAdqWiigAoJAGTwBVDVdTbToo/Ks7i7nmfZHFCvU4zyTwox3NcXN4gvdXv7t7W9lsXhtvOtbOZVEc+x2WZXz1IIA4IwGBoA6V/EdvqK3NpoF3Z3OpohKJKxCcEAtkDkAnnFRWOuXGo+H5S1h9o1KNjb3FmrhPn6HljwuOfpWVDLfX2v6Pe6To4+xrpitHLIRHDF5hUkcckhR0A7810Np4b0+01261rEst/ccGSR8hFxjaqjgfXr70AYdl4W1KKfTbW5ltpNOsHdo5CSZTGykeSwxgjnrnkAcV0unaNp2k+Z9gs44DKcuVHJ9Bn0HYdBV6igAooooAKp6lqtjpFuJ764SFGbauerH0A6k1iav4pmtGngttNuid/2eO5dAEM5HyqATkjpz0rI0LVpPtelyyXb6rFe2rywGZV863nRf3icAYB5GOxGKANa98S3MMtjqdsLWfw7KQklwjEyAtwGx0Cg8HvUutWd/quoWz6fGIJLBvOgvHkBSRjw0RUc7SpOT2IGKzvDmkX+oeEH0zVbOTTredDuAkHnsWYs2QAQoOeO9dTpmmWmkWEVjYxeVbxDCruLH8SeSaAMPTvCkE1rcf23aWssk9y9wIYySkO4DKq2ASDtye3NdLHGkUaxxoqIg2qqjAA9AKdRQAUUVR1TUf7MtVkW1nupHcRxxQLksx6ZPQD3PFAF6sR/Elldy3FhpN3a3GpqreXE7kISMA8gcgZGcVzU+v3+say0FtezaVLHA5t4JAmySeN8SI5PXAx0I4bNPiub7U7zw3eaTooMC2UkodiI4IXcqCCepwA3AHegDc0vXbu60m5W4s1l1e0cwz2sLBQ79ipY/dI5ye1Zlr4Y1WN9PtWe2GnWt19rjYuTLCDkmDphlySM56VuxeG7BPEMmuyCSW/dQis7nbGoGMKo479Tk1r0AZ+n6JpmlSSyWNlFA8uAzIOcDoPYew4rQoooAKKK57VfE7WFxLDHp108aOsLXRUCNZHwEHPLDJGSOlAGvqGpWelWpub64SGIHGWPU9gB3PtWBqPiW5jitdW04WtzoQbF1KCxkHzbTgdBtPXNZOhapPJc6LPd3jahHfF0eO4RfMtLtFYsFAHA4ZcdsDnmrvhqw1O90O9tdRsZNOgvHmdizr57M7kk7QCFG3A55oAv67aXetTWqaenlNbMLqC/LgoJB0QqOSCMg+xqKw8LLcrfya7a2rtdz+csELFkiO0KSGwDlsc1s6Ro9loWnR2GnxGOBOgZyxJ9STyTV+gCOCCK2gSCCNIooxtREGAo9AKkoooAKKp6nfjTbMzm3nuG3BEigTczMeAPb69q4671+91jWorGO7udFcRyxoGCEG6QK2xzyCNjZAGM8+lAHSSeJNPkvJdNsby3m1IBhHCzEKzgZK5x1HUgc1W0fXb2azvLfULZG1iybbJb25wsueVKFj0PvWALq/wBVXw3c6ZoquUaeWXaQkEUoymWbrjduPGSa6j/hG7KXX0126Dy36RhEG8+XFjrtXjPU8nP4UAYMXhjV9sFsDbRWJvFvgGkJltGzuaNSBhgTkdRgE+1dPZaHpem3MlzZ2MMM0gwzqvOPQeg9hWhRQAUUUUAFFFFABRRRQAUUUUAFFFFABRRRQBzV/oeqX3ir7at3bw6d9lWBl8vfI4LFnXngKcKK2dP0qw0mJ4rC0it0dtzCNcZPvVyigAooooAKKKKACs3X7W8vtAvrSwaNbqaFo4zLnaCeOcc1pUUAc/p3heCOK2k1Vba+vLcARSeQFEQAwFUdwO2a6CiigAooooAKKKKACub1fRNU1DxLa3dveQW9lFbNGxaPfIWZvmCg8AEADNdJRQBS0/SNP0oSCws4bfzW3P5a43H/AD2q7RRQAUUUUAFFFFAFTVIrmfSLyGyZFupIHWEuTtDkEDOO2axdJ8JxRWNomtLa309sqLDiEKkIUYCr3I78966WigAooooAKKKKACiiigDndd0fVdS1zTbiyvILW3to5d7sm+QM2B8o6fd3DJ9a09P0bTtKaR7Kzhhkl/1jogBb/PpV+igAooooAKKKKACobtZns51tyBMY2EZboGxxn8amooA5TRPCAj0m1g18Wl9LAq+WiQ4SIjk4J5bJ5OfyrqgAoAAAA4AFLRQAUUUUAFFFFABXP+ItI1TVNQ0p9PuoLaK2eSSWSRN7KSu1So6ZALda6CigDP0/RNP0yV57a1hS4lUCWZUAZ/8ADJ54rQrmbzxRewahqkVvorXNtphXz5UuAHIMYc7UxzgH1Gav23ifSLuSKOK6O6WPzY90TqHXbu+UkYJxzgGgDXoqlb6xp93JapBdJI11D9ohC5+ePj5vYcjr61doAKKKKAEfdsbbjdjjPrXJ6H4RlGlRW/iNrS+KZZYUi+SNixZiGPJJJ57V1tFACKqoioihVUYAAwAKWiigAooooAKKKKAMDxLpWp6q+mDTri3gWC586V5kLYwp2lR0JBOeauafoVhp85ukt4mvnULLc+WAznueOBnvitOigAooooAKKKKACiiigDkNG8JXBs5YvET2l4kkskot44vlVmYncWPJbHHpXWRRRwxLFEipGgwqqMAD0Ap9FABRRRQAUUUUAFYfifTNR1W0s4NOlt4mju45pGnUsNq5IwB1O7afwrcooAy7DQbKynW8eKKbUSm2S7MYV3Pc4HAJ9q1KKKACiiigAooooAK5LTfCt1I98Ndltbm1uLmWZbWOLjJOFZmPO4KAOK62igCO3t4bW3SC3iSKGMbURBgKPYVJRRQAUUUUAFFFFABRRRQAUUUUAFFFFABRRRQAUUUUAFFFFABRRRQAUUUUAFFFFABRRRQAUUUUAFFFFABRRRQAUUUUAFFFFABRRRQAUUUUAFFFFABRRRQAUUUUAFFFFABRRRQAUUUUAFFFFABRRRQAUUUUAFFFFABRRRQBy914e1ZtR1iSz1K1gtdUKeZuty0seIxGdp3bc4GeR3rNsfh82n6vp91HeRPBYTmWItCTOU2FRGXLY2gHjAHSu6ooA5TwhoU1hdalf3EUsInmKWdvMVLQQZLbflJAy7McZ6ba6uiigAooooAKKKKACiiigAooooAKKKKACiiigAooooAKKKKACiiigAooooAKKKKACiiigAooooAKKKKACiiigAooooAKKKKACiiigAooooAKKKKACiiigAooo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0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63E93-8ADA-7849-A1F1-A16817F4E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DE168-6938-B747-BEE8-8CC9B2801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7"/>
          <a:stretch/>
        </p:blipFill>
        <p:spPr>
          <a:xfrm>
            <a:off x="5731098" y="0"/>
            <a:ext cx="64609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8603-51D4-7C45-829A-9AE25E5A2E4F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8B96-DB54-A843-B2A0-83FB422A5475}"/>
              </a:ext>
            </a:extLst>
          </p:cNvPr>
          <p:cNvSpPr txBox="1"/>
          <p:nvPr/>
        </p:nvSpPr>
        <p:spPr>
          <a:xfrm rot="16200000">
            <a:off x="10705611" y="4816820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 STFC Alan Ford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6DC9-76C9-5140-A7C4-B9B833C488D1}"/>
              </a:ext>
            </a:extLst>
          </p:cNvPr>
          <p:cNvSpPr txBox="1"/>
          <p:nvPr/>
        </p:nvSpPr>
        <p:spPr>
          <a:xfrm>
            <a:off x="423748" y="1380700"/>
            <a:ext cx="5223222" cy="3226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sz="2400" b="1" spc="-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tx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Analysis/Reduction</a:t>
            </a:r>
            <a:endParaRPr lang="en-US" sz="2400" b="1" spc="-100" dirty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Automatic Data Reduction</a:t>
            </a:r>
            <a:endParaRPr lang="en-US" sz="2400" b="1" spc="-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400" b="1" spc="-100" dirty="0">
                <a:latin typeface="Arial" panose="020B0604020202020204" pitchFamily="34" charset="0"/>
                <a:cs typeface="Arial" panose="020B0604020202020204" pitchFamily="34" charset="0"/>
              </a:rPr>
              <a:t>Demands &amp; Developments</a:t>
            </a: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/>
          <p:cNvPicPr>
            <a:picLocks noChangeAspect="1"/>
          </p:cNvPicPr>
          <p:nvPr/>
        </p:nvPicPr>
        <p:blipFill rotWithShape="1">
          <a:blip r:embed="rId2"/>
          <a:srcRect b="2913"/>
          <a:stretch/>
        </p:blipFill>
        <p:spPr>
          <a:xfrm>
            <a:off x="2602523" y="1450369"/>
            <a:ext cx="7376746" cy="53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74" y="585028"/>
            <a:ext cx="5668923" cy="454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12"/>
          <a:stretch/>
        </p:blipFill>
        <p:spPr>
          <a:xfrm>
            <a:off x="3501158" y="700725"/>
            <a:ext cx="5708446" cy="42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66" y="1398763"/>
            <a:ext cx="6557343" cy="35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5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94" y="730149"/>
            <a:ext cx="1017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505"/>
            <a:ext cx="10515600" cy="4351338"/>
          </a:xfrm>
        </p:spPr>
        <p:txBody>
          <a:bodyPr/>
          <a:lstStyle/>
          <a:p>
            <a:r>
              <a:rPr lang="en-GB" dirty="0" err="1" smtClean="0"/>
              <a:t>Ansible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Containers</a:t>
            </a:r>
          </a:p>
          <a:p>
            <a:pPr lvl="1"/>
            <a:r>
              <a:rPr lang="en-GB" dirty="0" smtClean="0"/>
              <a:t>Singularity (Docker)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ElasticSearch</a:t>
            </a:r>
            <a:r>
              <a:rPr lang="en-GB" dirty="0"/>
              <a:t> + </a:t>
            </a:r>
            <a:r>
              <a:rPr lang="en-GB" dirty="0" err="1"/>
              <a:t>Kibana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284" y="2204832"/>
            <a:ext cx="5615842" cy="27163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087353" y="3608174"/>
            <a:ext cx="651710" cy="502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96" y="562937"/>
            <a:ext cx="2640351" cy="600718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647241" y="2883190"/>
            <a:ext cx="3812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96000" y="268958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err="1">
                <a:hlinkClick r:id="rId3"/>
              </a:rPr>
              <a:t>ISISScientificComputing</a:t>
            </a:r>
            <a:r>
              <a:rPr lang="en-GB" sz="1400" dirty="0">
                <a:hlinkClick r:id="rId3"/>
              </a:rPr>
              <a:t>/</a:t>
            </a:r>
            <a:r>
              <a:rPr lang="en-GB" sz="1400" dirty="0" err="1">
                <a:hlinkClick r:id="rId3"/>
              </a:rPr>
              <a:t>autoreduce</a:t>
            </a:r>
            <a:r>
              <a:rPr lang="en-GB" sz="1400" dirty="0">
                <a:hlinkClick r:id="rId3"/>
              </a:rPr>
              <a:t>: Backend (queue processor) of the </a:t>
            </a:r>
            <a:r>
              <a:rPr lang="en-GB" sz="1400" dirty="0" err="1">
                <a:hlinkClick r:id="rId3"/>
              </a:rPr>
              <a:t>Autoreduction</a:t>
            </a:r>
            <a:r>
              <a:rPr lang="en-GB" sz="1400" dirty="0">
                <a:hlinkClick r:id="rId3"/>
              </a:rPr>
              <a:t> service. (github.com)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6727643" y="3661324"/>
            <a:ext cx="3962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Dimitar Tasev: </a:t>
            </a:r>
            <a:r>
              <a:rPr lang="en-GB" dirty="0" smtClean="0">
                <a:hlinkClick r:id="rId4"/>
              </a:rPr>
              <a:t>dimitar.tasev@stfc.ac.uk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4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63E93-8ADA-7849-A1F1-A16817F4E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DE168-6938-B747-BEE8-8CC9B2801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7"/>
          <a:stretch/>
        </p:blipFill>
        <p:spPr>
          <a:xfrm>
            <a:off x="5731098" y="0"/>
            <a:ext cx="64609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8603-51D4-7C45-829A-9AE25E5A2E4F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8B96-DB54-A843-B2A0-83FB422A5475}"/>
              </a:ext>
            </a:extLst>
          </p:cNvPr>
          <p:cNvSpPr txBox="1"/>
          <p:nvPr/>
        </p:nvSpPr>
        <p:spPr>
          <a:xfrm rot="16200000">
            <a:off x="10705611" y="4816820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 STFC Alan Ford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6DC9-76C9-5140-A7C4-B9B833C488D1}"/>
              </a:ext>
            </a:extLst>
          </p:cNvPr>
          <p:cNvSpPr txBox="1"/>
          <p:nvPr/>
        </p:nvSpPr>
        <p:spPr>
          <a:xfrm>
            <a:off x="423748" y="1380700"/>
            <a:ext cx="5223222" cy="3226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Analysis/Reduction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Data 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tx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400" b="1" spc="-100" dirty="0">
                <a:solidFill>
                  <a:schemeClr val="tx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Demands &amp; Developments</a:t>
            </a: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missing? IDAaaS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 web front end (</a:t>
            </a: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SciGateway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ustomise software installed on VM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uthentication through ISIS UO interface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nterface to HPC clusters, e.g. SCARF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bility to use external clouds (IRIS….)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available on EOSC</a:t>
            </a: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183369" y="2133563"/>
            <a:ext cx="1090132" cy="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6183369" y="2884642"/>
            <a:ext cx="1090132" cy="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88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BF9D-7312-D146-A098-1393906DE9CF}"/>
              </a:ext>
            </a:extLst>
          </p:cNvPr>
          <p:cNvSpPr txBox="1"/>
          <p:nvPr/>
        </p:nvSpPr>
        <p:spPr>
          <a:xfrm>
            <a:off x="0" y="0"/>
            <a:ext cx="1168458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missing? </a:t>
            </a:r>
            <a:r>
              <a:rPr lang="en-US" sz="4400" b="1" spc="-150" dirty="0" err="1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Autoreduction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217B8-85C6-BF4E-89E1-A6954783545D}"/>
              </a:ext>
            </a:extLst>
          </p:cNvPr>
          <p:cNvSpPr/>
          <p:nvPr/>
        </p:nvSpPr>
        <p:spPr>
          <a:xfrm>
            <a:off x="182973" y="803670"/>
            <a:ext cx="107194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Remaining </a:t>
            </a: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ollout and cater for remaining individual science needs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</a:t>
            </a:r>
            <a:r>
              <a:rPr lang="en-GB" sz="2400" dirty="0" err="1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ActiveMQ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/database with Kafka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 ISIS data catalogue (expand script API / capture run environment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Continuing consider (cloud) deployment option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allow reduction scripts in the format of Jupyter notebooks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Possibly </a:t>
            </a: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upgrade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 to automation of data analysis workflow (future)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0704735" y="1802949"/>
            <a:ext cx="1090132" cy="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9269594" y="2536157"/>
            <a:ext cx="1090132" cy="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6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63E93-8ADA-7849-A1F1-A16817F4E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DE168-6938-B747-BEE8-8CC9B2801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7"/>
          <a:stretch/>
        </p:blipFill>
        <p:spPr>
          <a:xfrm>
            <a:off x="5731098" y="0"/>
            <a:ext cx="64609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8603-51D4-7C45-829A-9AE25E5A2E4F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8B96-DB54-A843-B2A0-83FB422A5475}"/>
              </a:ext>
            </a:extLst>
          </p:cNvPr>
          <p:cNvSpPr txBox="1"/>
          <p:nvPr/>
        </p:nvSpPr>
        <p:spPr>
          <a:xfrm rot="16200000">
            <a:off x="10705611" y="4816820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 STFC Alan Ford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6DC9-76C9-5140-A7C4-B9B833C488D1}"/>
              </a:ext>
            </a:extLst>
          </p:cNvPr>
          <p:cNvSpPr txBox="1"/>
          <p:nvPr/>
        </p:nvSpPr>
        <p:spPr>
          <a:xfrm>
            <a:off x="423748" y="1380700"/>
            <a:ext cx="5223222" cy="3226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sz="2400" b="1" spc="-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Analysis/Reduction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Data 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400" b="1" spc="-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Demands &amp; Developments</a:t>
            </a: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8578B-06B8-D44F-871B-381E169C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F8DB5-D875-CF4D-A96F-70F080421F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DB885-21B5-F244-A9B6-E73EA79D1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538" y="2851150"/>
            <a:ext cx="693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35282-852B-AE4C-B8DF-0BEFA1CC50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0740"/>
            <a:ext cx="12192000" cy="5107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3F1F-55CE-8C41-933D-BDAD86FDE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8" y="5868509"/>
            <a:ext cx="440215" cy="4402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C8BCE3-7BF5-244B-ABC5-1CC57CE8ADDB}"/>
              </a:ext>
            </a:extLst>
          </p:cNvPr>
          <p:cNvSpPr/>
          <p:nvPr/>
        </p:nvSpPr>
        <p:spPr>
          <a:xfrm>
            <a:off x="5535081" y="5904254"/>
            <a:ext cx="1878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@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STFC_Matters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E187-FC47-6646-A5A3-38BEA5BF97F3}"/>
              </a:ext>
            </a:extLst>
          </p:cNvPr>
          <p:cNvSpPr/>
          <p:nvPr/>
        </p:nvSpPr>
        <p:spPr>
          <a:xfrm>
            <a:off x="7805525" y="5904254"/>
            <a:ext cx="421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Science and Technology Facilities Council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25C28B-6C92-F94C-81EC-CBF349C84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7049" y="5868508"/>
            <a:ext cx="444002" cy="4372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CE200E-AB24-384F-BB4C-13ACD0DAB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494" y="5865567"/>
            <a:ext cx="440215" cy="440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2772B-B47D-8D46-97A4-931FF8D2720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3ACBB2-A294-5B41-91E3-A21CD7F0322A}"/>
              </a:ext>
            </a:extLst>
          </p:cNvPr>
          <p:cNvSpPr/>
          <p:nvPr/>
        </p:nvSpPr>
        <p:spPr>
          <a:xfrm>
            <a:off x="1014848" y="5904254"/>
            <a:ext cx="42141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Science and Technology Facilities Council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6A358-CF8A-9741-9C85-A77CCE375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538" y="2813050"/>
            <a:ext cx="7442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192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9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68" y="834471"/>
            <a:ext cx="2928628" cy="43842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6291" y="5319785"/>
            <a:ext cx="835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hlinkClick r:id="rId3"/>
              </a:rPr>
              <a:t>https://</a:t>
            </a:r>
            <a:r>
              <a:rPr lang="en-GB" sz="1000" dirty="0" smtClean="0">
                <a:hlinkClick r:id="rId3"/>
              </a:rPr>
              <a:t>www.isis.stfc.ac.uk/Pages/Let.aspx</a:t>
            </a:r>
            <a:r>
              <a:rPr lang="en-GB" sz="1000" dirty="0" smtClean="0"/>
              <a:t>                                                                   </a:t>
            </a:r>
            <a:r>
              <a:rPr lang="en-GB" sz="1000" dirty="0" smtClean="0">
                <a:hlinkClick r:id="rId4"/>
              </a:rPr>
              <a:t>https</a:t>
            </a:r>
            <a:r>
              <a:rPr lang="en-GB" sz="1000" dirty="0">
                <a:hlinkClick r:id="rId4"/>
              </a:rPr>
              <a:t>://</a:t>
            </a:r>
            <a:r>
              <a:rPr lang="en-GB" sz="1000" dirty="0" smtClean="0">
                <a:hlinkClick r:id="rId4"/>
              </a:rPr>
              <a:t>www.isis.stfc.ac.uk/Pages/ISIS_Annual_review_2018.pdf</a:t>
            </a:r>
            <a:endParaRPr lang="en-GB" sz="1000" dirty="0" smtClean="0"/>
          </a:p>
          <a:p>
            <a:endParaRPr lang="en-GB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75" y="748903"/>
            <a:ext cx="3636263" cy="44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evron 5"/>
          <p:cNvSpPr/>
          <p:nvPr/>
        </p:nvSpPr>
        <p:spPr bwMode="auto">
          <a:xfrm>
            <a:off x="1866828" y="1743880"/>
            <a:ext cx="3042011" cy="1493942"/>
          </a:xfrm>
          <a:prstGeom prst="chevron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dirty="0" smtClean="0">
              <a:latin typeface="Lucida Grande" pitchFamily="84" charset="0"/>
              <a:ea typeface="ヒラギノ角ゴ Pro W3" pitchFamily="84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Raw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data</a:t>
            </a:r>
            <a:endParaRPr lang="en-GB" sz="2000" b="1" dirty="0">
              <a:latin typeface="Lucida Grande" pitchFamily="84" charset="0"/>
              <a:ea typeface="ヒラギノ角ゴ Pro W3" pitchFamily="84" charset="-128"/>
            </a:endParaRPr>
          </a:p>
        </p:txBody>
      </p:sp>
      <p:sp>
        <p:nvSpPr>
          <p:cNvPr id="12" name="Chevron 11"/>
          <p:cNvSpPr/>
          <p:nvPr/>
        </p:nvSpPr>
        <p:spPr bwMode="auto">
          <a:xfrm>
            <a:off x="6956109" y="1752816"/>
            <a:ext cx="3042011" cy="1493942"/>
          </a:xfrm>
          <a:prstGeom prst="chevron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dirty="0" smtClean="0">
              <a:latin typeface="Lucida Grande" pitchFamily="84" charset="0"/>
              <a:ea typeface="ヒラギノ角ゴ Pro W3" pitchFamily="84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analysis</a:t>
            </a:r>
          </a:p>
        </p:txBody>
      </p:sp>
      <p:sp>
        <p:nvSpPr>
          <p:cNvPr id="13" name="Chevron 12"/>
          <p:cNvSpPr/>
          <p:nvPr/>
        </p:nvSpPr>
        <p:spPr bwMode="auto">
          <a:xfrm>
            <a:off x="4396081" y="1748348"/>
            <a:ext cx="3042011" cy="1493942"/>
          </a:xfrm>
          <a:prstGeom prst="chevr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2000" b="1" dirty="0" smtClean="0">
              <a:latin typeface="Lucida Grande" pitchFamily="84" charset="0"/>
              <a:ea typeface="ヒラギノ角ゴ Pro W3" pitchFamily="84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Data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 smtClean="0">
                <a:latin typeface="Lucida Grande" pitchFamily="84" charset="0"/>
                <a:ea typeface="ヒラギノ角ゴ Pro W3" pitchFamily="84" charset="-128"/>
              </a:rPr>
              <a:t>reduction</a:t>
            </a:r>
          </a:p>
        </p:txBody>
      </p:sp>
      <p:sp>
        <p:nvSpPr>
          <p:cNvPr id="3" name="Oval 2"/>
          <p:cNvSpPr/>
          <p:nvPr/>
        </p:nvSpPr>
        <p:spPr>
          <a:xfrm>
            <a:off x="5067908" y="492715"/>
            <a:ext cx="4667758" cy="403877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8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63E93-8ADA-7849-A1F1-A16817F4E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3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DE168-6938-B747-BEE8-8CC9B2801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07"/>
          <a:stretch/>
        </p:blipFill>
        <p:spPr>
          <a:xfrm>
            <a:off x="5731098" y="0"/>
            <a:ext cx="646090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8603-51D4-7C45-829A-9AE25E5A2E4F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38B96-DB54-A843-B2A0-83FB422A5475}"/>
              </a:ext>
            </a:extLst>
          </p:cNvPr>
          <p:cNvSpPr txBox="1"/>
          <p:nvPr/>
        </p:nvSpPr>
        <p:spPr>
          <a:xfrm rot="16200000">
            <a:off x="10705611" y="4816820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 STFC Alan Ford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66DC9-76C9-5140-A7C4-B9B833C488D1}"/>
              </a:ext>
            </a:extLst>
          </p:cNvPr>
          <p:cNvSpPr txBox="1"/>
          <p:nvPr/>
        </p:nvSpPr>
        <p:spPr>
          <a:xfrm>
            <a:off x="423748" y="1380700"/>
            <a:ext cx="5223222" cy="3226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tx2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Data Analysis/Reduction</a:t>
            </a:r>
            <a:endParaRPr lang="en-US" sz="2400" b="1" spc="-100" dirty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tx2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Data Reduction</a:t>
            </a:r>
            <a:endParaRPr lang="en-US" sz="2400" b="1" spc="-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r>
              <a:rPr lang="en-US" sz="2400" b="1" spc="-1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400" b="1" spc="-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Demands &amp; Developments</a:t>
            </a:r>
          </a:p>
          <a:p>
            <a:pPr marL="457200" indent="-457200">
              <a:spcAft>
                <a:spcPts val="200"/>
              </a:spcAft>
              <a:buClr>
                <a:srgbClr val="0070C0"/>
              </a:buClr>
              <a:buFont typeface="+mj-lt"/>
              <a:buAutoNum type="arabicPeriod"/>
            </a:pPr>
            <a:endParaRPr lang="en-US" sz="2400" b="1" spc="-100" dirty="0" smtClean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r="3104"/>
          <a:stretch/>
        </p:blipFill>
        <p:spPr bwMode="auto">
          <a:xfrm>
            <a:off x="-2584" y="2081345"/>
            <a:ext cx="12194584" cy="4447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288275-2FA5-564F-87D1-D588139B106D}"/>
              </a:ext>
            </a:extLst>
          </p:cNvPr>
          <p:cNvSpPr/>
          <p:nvPr/>
        </p:nvSpPr>
        <p:spPr>
          <a:xfrm>
            <a:off x="2105638" y="533788"/>
            <a:ext cx="8468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800" b="1" spc="-10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IDAaaS (ISIS Data Analysis as a Service) Platform</a:t>
            </a:r>
            <a:endParaRPr lang="en-GB" sz="2800" dirty="0" smtClean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87173" y="2843000"/>
            <a:ext cx="3565563" cy="3197074"/>
          </a:xfrm>
          <a:prstGeom prst="ellips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4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5798345"/>
            <a:ext cx="2118017" cy="543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15" y="1175137"/>
            <a:ext cx="6277232" cy="3429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8749"/>
          <a:stretch/>
        </p:blipFill>
        <p:spPr>
          <a:xfrm>
            <a:off x="7550219" y="1373395"/>
            <a:ext cx="3938698" cy="2957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57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nt WITHOUT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201D3E"/>
      </a:dk1>
      <a:lt1>
        <a:srgbClr val="FFFFFF"/>
      </a:lt1>
      <a:dk2>
        <a:srgbClr val="FFFFFF"/>
      </a:dk2>
      <a:lt2>
        <a:srgbClr val="FFFFFF"/>
      </a:lt2>
      <a:accent1>
        <a:srgbClr val="69BF49"/>
      </a:accent1>
      <a:accent2>
        <a:srgbClr val="07B089"/>
      </a:accent2>
      <a:accent3>
        <a:srgbClr val="36D2AF"/>
      </a:accent3>
      <a:accent4>
        <a:srgbClr val="10BED6"/>
      </a:accent4>
      <a:accent5>
        <a:srgbClr val="247BE1"/>
      </a:accent5>
      <a:accent6>
        <a:srgbClr val="BF28BC"/>
      </a:accent6>
      <a:hlink>
        <a:srgbClr val="FF595B"/>
      </a:hlink>
      <a:folHlink>
        <a:srgbClr val="F0243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fontAlgn="base">
          <a:defRPr sz="1600" b="1" spc="-100" dirty="0" smtClean="0">
            <a:solidFill>
              <a:srgbClr val="2E2D6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31947B08D5984288BC8B16A979FF50" ma:contentTypeVersion="4" ma:contentTypeDescription="Create a new document." ma:contentTypeScope="" ma:versionID="d503cd8271a72c702ca1961133ba175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759411a1d50091fc5acb248322c8e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D469DB-056B-4F91-8B3C-1199F36CC7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6D3F8C-4209-47FF-A37A-E21247ADC2D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CE5AA5E-D351-4BE0-99D5-D5BC6D00E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6980</TotalTime>
  <Words>538</Words>
  <Application>Microsoft Office PowerPoint</Application>
  <PresentationFormat>Widescreen</PresentationFormat>
  <Paragraphs>188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Regular</vt:lpstr>
      <vt:lpstr>Calibri</vt:lpstr>
      <vt:lpstr>Lucida Grande</vt:lpstr>
      <vt:lpstr>Wingdings</vt:lpstr>
      <vt:lpstr>ヒラギノ角ゴ Pro W3</vt:lpstr>
      <vt:lpstr>Font and logo master</vt:lpstr>
      <vt:lpstr>Font WITHOUT logo master</vt:lpstr>
      <vt:lpstr>Office Theme</vt:lpstr>
      <vt:lpstr>Manual data analysis combined with automated data reduction at 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Millard</dc:creator>
  <cp:lastModifiedBy>Markvardsen, Anders (STFC,RAL,ISIS)</cp:lastModifiedBy>
  <cp:revision>415</cp:revision>
  <cp:lastPrinted>2019-10-02T08:27:37Z</cp:lastPrinted>
  <dcterms:created xsi:type="dcterms:W3CDTF">2019-09-17T08:04:08Z</dcterms:created>
  <dcterms:modified xsi:type="dcterms:W3CDTF">2021-07-01T09:14:46Z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0x010100F731947B08D5984288BC8B16A979FF50</vt:lpwstr>
  </property>
</Properties>
</file>